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8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  <p:sldId id="269" r:id="rId18"/>
    <p:sldId id="282" r:id="rId19"/>
    <p:sldId id="270" r:id="rId20"/>
    <p:sldId id="271" r:id="rId21"/>
    <p:sldId id="273" r:id="rId22"/>
    <p:sldId id="274" r:id="rId23"/>
    <p:sldId id="275" r:id="rId24"/>
    <p:sldId id="277" r:id="rId25"/>
    <p:sldId id="280" r:id="rId26"/>
    <p:sldId id="276" r:id="rId27"/>
    <p:sldId id="27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6DB76-017C-4BCD-A513-60205AF537C0}" v="72" dt="2023-04-07T18:54:02.41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29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hyperlink" Target="https://www.investor.gov/financial-tools-calculators/" TargetMode="Externa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2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r.gov/financial-tools-calculators/" TargetMode="External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8EE34-3377-438B-A1CA-B4A4FD74727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160925B-C2C5-4A98-B994-DE039732D5AA}">
      <dgm:prSet/>
      <dgm:spPr/>
      <dgm:t>
        <a:bodyPr/>
        <a:lstStyle/>
        <a:p>
          <a:pPr>
            <a:defRPr cap="all"/>
          </a:pPr>
          <a:r>
            <a:rPr lang="en-US"/>
            <a:t>Get in the habit of saving money, even if it is a small amount</a:t>
          </a:r>
        </a:p>
      </dgm:t>
    </dgm:pt>
    <dgm:pt modelId="{650A6E34-7A57-47AB-88E1-2FBCFE6EE3C9}" type="parTrans" cxnId="{98D7E1FC-0DA3-4D29-8CF5-A5DEDBFE6237}">
      <dgm:prSet/>
      <dgm:spPr/>
      <dgm:t>
        <a:bodyPr/>
        <a:lstStyle/>
        <a:p>
          <a:endParaRPr lang="en-US"/>
        </a:p>
      </dgm:t>
    </dgm:pt>
    <dgm:pt modelId="{178DC307-3E3A-47DB-B40B-153BB7A66F67}" type="sibTrans" cxnId="{98D7E1FC-0DA3-4D29-8CF5-A5DEDBFE6237}">
      <dgm:prSet/>
      <dgm:spPr/>
      <dgm:t>
        <a:bodyPr/>
        <a:lstStyle/>
        <a:p>
          <a:endParaRPr lang="en-US"/>
        </a:p>
      </dgm:t>
    </dgm:pt>
    <dgm:pt modelId="{F36E4CFB-A21D-46D4-9219-D3331935E181}">
      <dgm:prSet/>
      <dgm:spPr/>
      <dgm:t>
        <a:bodyPr/>
        <a:lstStyle/>
        <a:p>
          <a:pPr>
            <a:defRPr cap="all"/>
          </a:pPr>
          <a:r>
            <a:rPr lang="en-US"/>
            <a:t>Save for an emergency fund</a:t>
          </a:r>
        </a:p>
      </dgm:t>
    </dgm:pt>
    <dgm:pt modelId="{5A4CC576-E407-4C69-8302-FC39F0436028}" type="parTrans" cxnId="{FC621AF0-857E-48DD-8A9C-211EBFEA9378}">
      <dgm:prSet/>
      <dgm:spPr/>
      <dgm:t>
        <a:bodyPr/>
        <a:lstStyle/>
        <a:p>
          <a:endParaRPr lang="en-US"/>
        </a:p>
      </dgm:t>
    </dgm:pt>
    <dgm:pt modelId="{C9BC07F7-5C89-458B-BE30-60610576AB99}" type="sibTrans" cxnId="{FC621AF0-857E-48DD-8A9C-211EBFEA9378}">
      <dgm:prSet/>
      <dgm:spPr/>
      <dgm:t>
        <a:bodyPr/>
        <a:lstStyle/>
        <a:p>
          <a:endParaRPr lang="en-US"/>
        </a:p>
      </dgm:t>
    </dgm:pt>
    <dgm:pt modelId="{5238E90B-946D-4CB3-AE3B-9116E09D2B5D}">
      <dgm:prSet/>
      <dgm:spPr/>
      <dgm:t>
        <a:bodyPr/>
        <a:lstStyle/>
        <a:p>
          <a:pPr>
            <a:defRPr cap="all"/>
          </a:pPr>
          <a:r>
            <a:rPr lang="en-US"/>
            <a:t>Avoid too much debt</a:t>
          </a:r>
        </a:p>
      </dgm:t>
    </dgm:pt>
    <dgm:pt modelId="{CE78A8AD-4F2B-4BD6-B9A0-E8A7A2F7F481}" type="parTrans" cxnId="{AF184305-ABE7-4050-B708-A7C501F87312}">
      <dgm:prSet/>
      <dgm:spPr/>
      <dgm:t>
        <a:bodyPr/>
        <a:lstStyle/>
        <a:p>
          <a:endParaRPr lang="en-US"/>
        </a:p>
      </dgm:t>
    </dgm:pt>
    <dgm:pt modelId="{92CFCA7F-9C61-45A9-8A78-634A5B4500BA}" type="sibTrans" cxnId="{AF184305-ABE7-4050-B708-A7C501F87312}">
      <dgm:prSet/>
      <dgm:spPr/>
      <dgm:t>
        <a:bodyPr/>
        <a:lstStyle/>
        <a:p>
          <a:endParaRPr lang="en-US"/>
        </a:p>
      </dgm:t>
    </dgm:pt>
    <dgm:pt modelId="{7A6E4AF1-07AB-4FD0-A1B2-54E345BB5396}" type="pres">
      <dgm:prSet presAssocID="{4528EE34-3377-438B-A1CA-B4A4FD747275}" presName="root" presStyleCnt="0">
        <dgm:presLayoutVars>
          <dgm:dir/>
          <dgm:resizeHandles val="exact"/>
        </dgm:presLayoutVars>
      </dgm:prSet>
      <dgm:spPr/>
    </dgm:pt>
    <dgm:pt modelId="{DB5D0452-2920-4802-BE5B-426C1CCF7A58}" type="pres">
      <dgm:prSet presAssocID="{8160925B-C2C5-4A98-B994-DE039732D5AA}" presName="compNode" presStyleCnt="0"/>
      <dgm:spPr/>
    </dgm:pt>
    <dgm:pt modelId="{37B50F94-BC35-4A74-B6F5-1CDE78E4D992}" type="pres">
      <dgm:prSet presAssocID="{8160925B-C2C5-4A98-B994-DE039732D5A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00175A5-BED8-4B0C-99F3-0842217057A7}" type="pres">
      <dgm:prSet presAssocID="{8160925B-C2C5-4A98-B994-DE039732D5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614D018F-6234-4005-B677-3148CC01A40B}" type="pres">
      <dgm:prSet presAssocID="{8160925B-C2C5-4A98-B994-DE039732D5AA}" presName="spaceRect" presStyleCnt="0"/>
      <dgm:spPr/>
    </dgm:pt>
    <dgm:pt modelId="{8F7AF853-181D-45D3-A6AB-D37CFAF791B3}" type="pres">
      <dgm:prSet presAssocID="{8160925B-C2C5-4A98-B994-DE039732D5AA}" presName="textRect" presStyleLbl="revTx" presStyleIdx="0" presStyleCnt="3">
        <dgm:presLayoutVars>
          <dgm:chMax val="1"/>
          <dgm:chPref val="1"/>
        </dgm:presLayoutVars>
      </dgm:prSet>
      <dgm:spPr/>
    </dgm:pt>
    <dgm:pt modelId="{3C4BB718-1A73-4D8D-A66A-155CB06E273E}" type="pres">
      <dgm:prSet presAssocID="{178DC307-3E3A-47DB-B40B-153BB7A66F67}" presName="sibTrans" presStyleCnt="0"/>
      <dgm:spPr/>
    </dgm:pt>
    <dgm:pt modelId="{69BA8CD2-76B0-48C1-853F-8FD21C5F12FB}" type="pres">
      <dgm:prSet presAssocID="{F36E4CFB-A21D-46D4-9219-D3331935E181}" presName="compNode" presStyleCnt="0"/>
      <dgm:spPr/>
    </dgm:pt>
    <dgm:pt modelId="{5469D311-7F59-4545-80C6-7ED8D3268455}" type="pres">
      <dgm:prSet presAssocID="{F36E4CFB-A21D-46D4-9219-D3331935E18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7877A46-C0E0-41CE-8430-972B1A669883}" type="pres">
      <dgm:prSet presAssocID="{F36E4CFB-A21D-46D4-9219-D3331935E1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7E55738-FAA5-44F2-BF49-89A1FFB58825}" type="pres">
      <dgm:prSet presAssocID="{F36E4CFB-A21D-46D4-9219-D3331935E181}" presName="spaceRect" presStyleCnt="0"/>
      <dgm:spPr/>
    </dgm:pt>
    <dgm:pt modelId="{6103FFA9-1D01-48D4-8096-09758946C609}" type="pres">
      <dgm:prSet presAssocID="{F36E4CFB-A21D-46D4-9219-D3331935E181}" presName="textRect" presStyleLbl="revTx" presStyleIdx="1" presStyleCnt="3">
        <dgm:presLayoutVars>
          <dgm:chMax val="1"/>
          <dgm:chPref val="1"/>
        </dgm:presLayoutVars>
      </dgm:prSet>
      <dgm:spPr/>
    </dgm:pt>
    <dgm:pt modelId="{EB273D23-33C2-4F04-BFE3-87F292A52B36}" type="pres">
      <dgm:prSet presAssocID="{C9BC07F7-5C89-458B-BE30-60610576AB99}" presName="sibTrans" presStyleCnt="0"/>
      <dgm:spPr/>
    </dgm:pt>
    <dgm:pt modelId="{4B842053-9A22-46EA-BCDC-D9320CAEB456}" type="pres">
      <dgm:prSet presAssocID="{5238E90B-946D-4CB3-AE3B-9116E09D2B5D}" presName="compNode" presStyleCnt="0"/>
      <dgm:spPr/>
    </dgm:pt>
    <dgm:pt modelId="{622314E6-B709-4954-97ED-F4D86975D698}" type="pres">
      <dgm:prSet presAssocID="{5238E90B-946D-4CB3-AE3B-9116E09D2B5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40A1F8D-C99B-44EB-BA78-D76B68C62281}" type="pres">
      <dgm:prSet presAssocID="{5238E90B-946D-4CB3-AE3B-9116E09D2B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5E788C5-D477-4FD3-A49C-2CF11F7976AA}" type="pres">
      <dgm:prSet presAssocID="{5238E90B-946D-4CB3-AE3B-9116E09D2B5D}" presName="spaceRect" presStyleCnt="0"/>
      <dgm:spPr/>
    </dgm:pt>
    <dgm:pt modelId="{84C0FCC7-DE78-49CD-AAD3-12E2CC418D02}" type="pres">
      <dgm:prSet presAssocID="{5238E90B-946D-4CB3-AE3B-9116E09D2B5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F184305-ABE7-4050-B708-A7C501F87312}" srcId="{4528EE34-3377-438B-A1CA-B4A4FD747275}" destId="{5238E90B-946D-4CB3-AE3B-9116E09D2B5D}" srcOrd="2" destOrd="0" parTransId="{CE78A8AD-4F2B-4BD6-B9A0-E8A7A2F7F481}" sibTransId="{92CFCA7F-9C61-45A9-8A78-634A5B4500BA}"/>
    <dgm:cxn modelId="{25BFFE5F-74D8-4BC1-9492-277B5007565E}" type="presOf" srcId="{5238E90B-946D-4CB3-AE3B-9116E09D2B5D}" destId="{84C0FCC7-DE78-49CD-AAD3-12E2CC418D02}" srcOrd="0" destOrd="0" presId="urn:microsoft.com/office/officeart/2018/5/layout/IconLeafLabelList"/>
    <dgm:cxn modelId="{F08D8DB6-3641-4A9F-824E-BE0A9840124B}" type="presOf" srcId="{F36E4CFB-A21D-46D4-9219-D3331935E181}" destId="{6103FFA9-1D01-48D4-8096-09758946C609}" srcOrd="0" destOrd="0" presId="urn:microsoft.com/office/officeart/2018/5/layout/IconLeafLabelList"/>
    <dgm:cxn modelId="{2E7737BA-0536-4F83-94FB-34736CCCCDDF}" type="presOf" srcId="{4528EE34-3377-438B-A1CA-B4A4FD747275}" destId="{7A6E4AF1-07AB-4FD0-A1B2-54E345BB5396}" srcOrd="0" destOrd="0" presId="urn:microsoft.com/office/officeart/2018/5/layout/IconLeafLabelList"/>
    <dgm:cxn modelId="{657DAEC4-A6CF-441B-9BD2-4FD10908C758}" type="presOf" srcId="{8160925B-C2C5-4A98-B994-DE039732D5AA}" destId="{8F7AF853-181D-45D3-A6AB-D37CFAF791B3}" srcOrd="0" destOrd="0" presId="urn:microsoft.com/office/officeart/2018/5/layout/IconLeafLabelList"/>
    <dgm:cxn modelId="{FC621AF0-857E-48DD-8A9C-211EBFEA9378}" srcId="{4528EE34-3377-438B-A1CA-B4A4FD747275}" destId="{F36E4CFB-A21D-46D4-9219-D3331935E181}" srcOrd="1" destOrd="0" parTransId="{5A4CC576-E407-4C69-8302-FC39F0436028}" sibTransId="{C9BC07F7-5C89-458B-BE30-60610576AB99}"/>
    <dgm:cxn modelId="{98D7E1FC-0DA3-4D29-8CF5-A5DEDBFE6237}" srcId="{4528EE34-3377-438B-A1CA-B4A4FD747275}" destId="{8160925B-C2C5-4A98-B994-DE039732D5AA}" srcOrd="0" destOrd="0" parTransId="{650A6E34-7A57-47AB-88E1-2FBCFE6EE3C9}" sibTransId="{178DC307-3E3A-47DB-B40B-153BB7A66F67}"/>
    <dgm:cxn modelId="{719A30A1-0BF3-4A8F-9A81-2915A704D554}" type="presParOf" srcId="{7A6E4AF1-07AB-4FD0-A1B2-54E345BB5396}" destId="{DB5D0452-2920-4802-BE5B-426C1CCF7A58}" srcOrd="0" destOrd="0" presId="urn:microsoft.com/office/officeart/2018/5/layout/IconLeafLabelList"/>
    <dgm:cxn modelId="{846727AE-4672-40A8-9FC1-B372F0CFF069}" type="presParOf" srcId="{DB5D0452-2920-4802-BE5B-426C1CCF7A58}" destId="{37B50F94-BC35-4A74-B6F5-1CDE78E4D992}" srcOrd="0" destOrd="0" presId="urn:microsoft.com/office/officeart/2018/5/layout/IconLeafLabelList"/>
    <dgm:cxn modelId="{DE2EEF76-FE36-4EAE-800D-C9E162181DDF}" type="presParOf" srcId="{DB5D0452-2920-4802-BE5B-426C1CCF7A58}" destId="{B00175A5-BED8-4B0C-99F3-0842217057A7}" srcOrd="1" destOrd="0" presId="urn:microsoft.com/office/officeart/2018/5/layout/IconLeafLabelList"/>
    <dgm:cxn modelId="{009DCB86-BBE0-4C84-BF34-D9ED81E552BD}" type="presParOf" srcId="{DB5D0452-2920-4802-BE5B-426C1CCF7A58}" destId="{614D018F-6234-4005-B677-3148CC01A40B}" srcOrd="2" destOrd="0" presId="urn:microsoft.com/office/officeart/2018/5/layout/IconLeafLabelList"/>
    <dgm:cxn modelId="{4EFF39D7-E2E3-433B-BDCF-5C0DA1C8100D}" type="presParOf" srcId="{DB5D0452-2920-4802-BE5B-426C1CCF7A58}" destId="{8F7AF853-181D-45D3-A6AB-D37CFAF791B3}" srcOrd="3" destOrd="0" presId="urn:microsoft.com/office/officeart/2018/5/layout/IconLeafLabelList"/>
    <dgm:cxn modelId="{9B0B69DF-E2B2-4805-9AD7-B6ED643DFB0A}" type="presParOf" srcId="{7A6E4AF1-07AB-4FD0-A1B2-54E345BB5396}" destId="{3C4BB718-1A73-4D8D-A66A-155CB06E273E}" srcOrd="1" destOrd="0" presId="urn:microsoft.com/office/officeart/2018/5/layout/IconLeafLabelList"/>
    <dgm:cxn modelId="{7BE967E1-685B-4AFC-93D8-17C9618076DD}" type="presParOf" srcId="{7A6E4AF1-07AB-4FD0-A1B2-54E345BB5396}" destId="{69BA8CD2-76B0-48C1-853F-8FD21C5F12FB}" srcOrd="2" destOrd="0" presId="urn:microsoft.com/office/officeart/2018/5/layout/IconLeafLabelList"/>
    <dgm:cxn modelId="{2EE9E7AA-721B-43A1-81B3-E49456CE194F}" type="presParOf" srcId="{69BA8CD2-76B0-48C1-853F-8FD21C5F12FB}" destId="{5469D311-7F59-4545-80C6-7ED8D3268455}" srcOrd="0" destOrd="0" presId="urn:microsoft.com/office/officeart/2018/5/layout/IconLeafLabelList"/>
    <dgm:cxn modelId="{A8767345-D7B4-488A-A11F-6DDEB3D0CE29}" type="presParOf" srcId="{69BA8CD2-76B0-48C1-853F-8FD21C5F12FB}" destId="{F7877A46-C0E0-41CE-8430-972B1A669883}" srcOrd="1" destOrd="0" presId="urn:microsoft.com/office/officeart/2018/5/layout/IconLeafLabelList"/>
    <dgm:cxn modelId="{89EFDA01-F235-44D7-A5C3-F53D7E53BE54}" type="presParOf" srcId="{69BA8CD2-76B0-48C1-853F-8FD21C5F12FB}" destId="{C7E55738-FAA5-44F2-BF49-89A1FFB58825}" srcOrd="2" destOrd="0" presId="urn:microsoft.com/office/officeart/2018/5/layout/IconLeafLabelList"/>
    <dgm:cxn modelId="{08E0D4CF-F88D-4EFE-9905-AFB25F81809B}" type="presParOf" srcId="{69BA8CD2-76B0-48C1-853F-8FD21C5F12FB}" destId="{6103FFA9-1D01-48D4-8096-09758946C609}" srcOrd="3" destOrd="0" presId="urn:microsoft.com/office/officeart/2018/5/layout/IconLeafLabelList"/>
    <dgm:cxn modelId="{86B21EBB-5E79-4A0A-82AE-8548629F35D5}" type="presParOf" srcId="{7A6E4AF1-07AB-4FD0-A1B2-54E345BB5396}" destId="{EB273D23-33C2-4F04-BFE3-87F292A52B36}" srcOrd="3" destOrd="0" presId="urn:microsoft.com/office/officeart/2018/5/layout/IconLeafLabelList"/>
    <dgm:cxn modelId="{061C3270-28DB-4BA3-8668-65188FC2636D}" type="presParOf" srcId="{7A6E4AF1-07AB-4FD0-A1B2-54E345BB5396}" destId="{4B842053-9A22-46EA-BCDC-D9320CAEB456}" srcOrd="4" destOrd="0" presId="urn:microsoft.com/office/officeart/2018/5/layout/IconLeafLabelList"/>
    <dgm:cxn modelId="{6406E9B8-7880-4F03-A2A9-579969E8A3A4}" type="presParOf" srcId="{4B842053-9A22-46EA-BCDC-D9320CAEB456}" destId="{622314E6-B709-4954-97ED-F4D86975D698}" srcOrd="0" destOrd="0" presId="urn:microsoft.com/office/officeart/2018/5/layout/IconLeafLabelList"/>
    <dgm:cxn modelId="{9B1582AF-9603-45EE-8425-A63A6486B3EA}" type="presParOf" srcId="{4B842053-9A22-46EA-BCDC-D9320CAEB456}" destId="{340A1F8D-C99B-44EB-BA78-D76B68C62281}" srcOrd="1" destOrd="0" presId="urn:microsoft.com/office/officeart/2018/5/layout/IconLeafLabelList"/>
    <dgm:cxn modelId="{F3D63CB1-32B1-4425-8FD8-F8B26399D8F1}" type="presParOf" srcId="{4B842053-9A22-46EA-BCDC-D9320CAEB456}" destId="{05E788C5-D477-4FD3-A49C-2CF11F7976AA}" srcOrd="2" destOrd="0" presId="urn:microsoft.com/office/officeart/2018/5/layout/IconLeafLabelList"/>
    <dgm:cxn modelId="{5A144FCE-C992-4948-8743-EE787D49B14C}" type="presParOf" srcId="{4B842053-9A22-46EA-BCDC-D9320CAEB456}" destId="{84C0FCC7-DE78-49CD-AAD3-12E2CC418D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887DDB-09B4-4145-B2DD-4DA8B89957A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573EB4-E5DB-4788-98A5-84C807E846AB}">
      <dgm:prSet/>
      <dgm:spPr/>
      <dgm:t>
        <a:bodyPr/>
        <a:lstStyle/>
        <a:p>
          <a:r>
            <a:rPr lang="en-US"/>
            <a:t>Simple interest is good if you are paying for a loan.</a:t>
          </a:r>
        </a:p>
      </dgm:t>
    </dgm:pt>
    <dgm:pt modelId="{25BA4239-E0CA-440B-95A4-73309184B506}" type="parTrans" cxnId="{EF6066AD-D844-4576-A8C4-3DB871E8FE89}">
      <dgm:prSet/>
      <dgm:spPr/>
      <dgm:t>
        <a:bodyPr/>
        <a:lstStyle/>
        <a:p>
          <a:endParaRPr lang="en-US"/>
        </a:p>
      </dgm:t>
    </dgm:pt>
    <dgm:pt modelId="{B0753B82-7B61-4277-875B-387A8E76C0C3}" type="sibTrans" cxnId="{EF6066AD-D844-4576-A8C4-3DB871E8FE89}">
      <dgm:prSet/>
      <dgm:spPr/>
      <dgm:t>
        <a:bodyPr/>
        <a:lstStyle/>
        <a:p>
          <a:endParaRPr lang="en-US"/>
        </a:p>
      </dgm:t>
    </dgm:pt>
    <dgm:pt modelId="{613BC9B7-03D7-475F-92C9-A6142388FC9D}">
      <dgm:prSet/>
      <dgm:spPr/>
      <dgm:t>
        <a:bodyPr/>
        <a:lstStyle/>
        <a:p>
          <a:r>
            <a:rPr lang="en-US"/>
            <a:t>Compound interest is better if you are investing your money. </a:t>
          </a:r>
        </a:p>
      </dgm:t>
    </dgm:pt>
    <dgm:pt modelId="{7F2D7419-D19E-41F9-9EBC-8CC3F0499F4E}" type="parTrans" cxnId="{D2399890-6050-4568-A96E-359EDB363F76}">
      <dgm:prSet/>
      <dgm:spPr/>
      <dgm:t>
        <a:bodyPr/>
        <a:lstStyle/>
        <a:p>
          <a:endParaRPr lang="en-US"/>
        </a:p>
      </dgm:t>
    </dgm:pt>
    <dgm:pt modelId="{C660D690-E3CC-4C6C-994C-262BD55D4FD0}" type="sibTrans" cxnId="{D2399890-6050-4568-A96E-359EDB363F76}">
      <dgm:prSet/>
      <dgm:spPr/>
      <dgm:t>
        <a:bodyPr/>
        <a:lstStyle/>
        <a:p>
          <a:endParaRPr lang="en-US"/>
        </a:p>
      </dgm:t>
    </dgm:pt>
    <dgm:pt modelId="{2C6B4645-ECF3-4FE8-A70D-DCB3B03B5B34}" type="pres">
      <dgm:prSet presAssocID="{61887DDB-09B4-4145-B2DD-4DA8B89957A0}" presName="linear" presStyleCnt="0">
        <dgm:presLayoutVars>
          <dgm:animLvl val="lvl"/>
          <dgm:resizeHandles val="exact"/>
        </dgm:presLayoutVars>
      </dgm:prSet>
      <dgm:spPr/>
    </dgm:pt>
    <dgm:pt modelId="{C778038D-D75C-471D-BE22-8526C4EA43C2}" type="pres">
      <dgm:prSet presAssocID="{99573EB4-E5DB-4788-98A5-84C807E846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34E1C2-A365-4B38-A751-515281DC50D4}" type="pres">
      <dgm:prSet presAssocID="{B0753B82-7B61-4277-875B-387A8E76C0C3}" presName="spacer" presStyleCnt="0"/>
      <dgm:spPr/>
    </dgm:pt>
    <dgm:pt modelId="{EC8BAC56-F8B9-4785-AE0F-0D15E1D840C7}" type="pres">
      <dgm:prSet presAssocID="{613BC9B7-03D7-475F-92C9-A6142388FC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EA2628A-3BCA-4AFF-8DB4-1ECEF2E8FFE4}" type="presOf" srcId="{613BC9B7-03D7-475F-92C9-A6142388FC9D}" destId="{EC8BAC56-F8B9-4785-AE0F-0D15E1D840C7}" srcOrd="0" destOrd="0" presId="urn:microsoft.com/office/officeart/2005/8/layout/vList2"/>
    <dgm:cxn modelId="{D2399890-6050-4568-A96E-359EDB363F76}" srcId="{61887DDB-09B4-4145-B2DD-4DA8B89957A0}" destId="{613BC9B7-03D7-475F-92C9-A6142388FC9D}" srcOrd="1" destOrd="0" parTransId="{7F2D7419-D19E-41F9-9EBC-8CC3F0499F4E}" sibTransId="{C660D690-E3CC-4C6C-994C-262BD55D4FD0}"/>
    <dgm:cxn modelId="{EF6066AD-D844-4576-A8C4-3DB871E8FE89}" srcId="{61887DDB-09B4-4145-B2DD-4DA8B89957A0}" destId="{99573EB4-E5DB-4788-98A5-84C807E846AB}" srcOrd="0" destOrd="0" parTransId="{25BA4239-E0CA-440B-95A4-73309184B506}" sibTransId="{B0753B82-7B61-4277-875B-387A8E76C0C3}"/>
    <dgm:cxn modelId="{F3EBF1F3-02B8-4EE3-BD14-86015BDB6F65}" type="presOf" srcId="{99573EB4-E5DB-4788-98A5-84C807E846AB}" destId="{C778038D-D75C-471D-BE22-8526C4EA43C2}" srcOrd="0" destOrd="0" presId="urn:microsoft.com/office/officeart/2005/8/layout/vList2"/>
    <dgm:cxn modelId="{DFE365F5-8BF3-4D76-8D3F-BD58EBBD57CB}" type="presOf" srcId="{61887DDB-09B4-4145-B2DD-4DA8B89957A0}" destId="{2C6B4645-ECF3-4FE8-A70D-DCB3B03B5B34}" srcOrd="0" destOrd="0" presId="urn:microsoft.com/office/officeart/2005/8/layout/vList2"/>
    <dgm:cxn modelId="{029E2A14-3574-476C-B65C-3D0D0EBC095A}" type="presParOf" srcId="{2C6B4645-ECF3-4FE8-A70D-DCB3B03B5B34}" destId="{C778038D-D75C-471D-BE22-8526C4EA43C2}" srcOrd="0" destOrd="0" presId="urn:microsoft.com/office/officeart/2005/8/layout/vList2"/>
    <dgm:cxn modelId="{AADEE9F4-459C-4FA0-B881-AB8BA38FEB79}" type="presParOf" srcId="{2C6B4645-ECF3-4FE8-A70D-DCB3B03B5B34}" destId="{0E34E1C2-A365-4B38-A751-515281DC50D4}" srcOrd="1" destOrd="0" presId="urn:microsoft.com/office/officeart/2005/8/layout/vList2"/>
    <dgm:cxn modelId="{705EB954-EBC7-4474-9A9E-0FF2207A0A0D}" type="presParOf" srcId="{2C6B4645-ECF3-4FE8-A70D-DCB3B03B5B34}" destId="{EC8BAC56-F8B9-4785-AE0F-0D15E1D840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CCF44-F5F7-408C-A1A5-B38FD9FC2A7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23FA64E-637A-4C22-A55F-296DCAEEF316}">
      <dgm:prSet/>
      <dgm:spPr/>
      <dgm:t>
        <a:bodyPr/>
        <a:lstStyle/>
        <a:p>
          <a:pPr>
            <a:defRPr cap="all"/>
          </a:pPr>
          <a:r>
            <a:rPr lang="en-US"/>
            <a:t>The higher the risk, the higher the potential reward.</a:t>
          </a:r>
        </a:p>
      </dgm:t>
    </dgm:pt>
    <dgm:pt modelId="{3BB0C4D5-FE58-46CD-B6D3-FE60E2211E14}" type="parTrans" cxnId="{A5A9C242-2F42-445B-BECD-BAC1A088E9B9}">
      <dgm:prSet/>
      <dgm:spPr/>
      <dgm:t>
        <a:bodyPr/>
        <a:lstStyle/>
        <a:p>
          <a:endParaRPr lang="en-US"/>
        </a:p>
      </dgm:t>
    </dgm:pt>
    <dgm:pt modelId="{F38B0D66-4C27-4B93-BB38-D5728BB10B39}" type="sibTrans" cxnId="{A5A9C242-2F42-445B-BECD-BAC1A088E9B9}">
      <dgm:prSet/>
      <dgm:spPr/>
      <dgm:t>
        <a:bodyPr/>
        <a:lstStyle/>
        <a:p>
          <a:endParaRPr lang="en-US"/>
        </a:p>
      </dgm:t>
    </dgm:pt>
    <dgm:pt modelId="{CBF9B168-5B11-4A59-AA81-306B131FF849}">
      <dgm:prSet/>
      <dgm:spPr/>
      <dgm:t>
        <a:bodyPr/>
        <a:lstStyle/>
        <a:p>
          <a:pPr>
            <a:defRPr cap="all"/>
          </a:pPr>
          <a:r>
            <a:rPr lang="en-US"/>
            <a:t>The lower the risk, the lower the potential reward. </a:t>
          </a:r>
        </a:p>
      </dgm:t>
    </dgm:pt>
    <dgm:pt modelId="{FB1D3307-015F-406B-8846-7A6E4B10BD6C}" type="parTrans" cxnId="{A5CC3B9E-7081-4B76-A723-C4470EE55494}">
      <dgm:prSet/>
      <dgm:spPr/>
      <dgm:t>
        <a:bodyPr/>
        <a:lstStyle/>
        <a:p>
          <a:endParaRPr lang="en-US"/>
        </a:p>
      </dgm:t>
    </dgm:pt>
    <dgm:pt modelId="{92C0C917-A996-4FBA-9A33-42184010D915}" type="sibTrans" cxnId="{A5CC3B9E-7081-4B76-A723-C4470EE55494}">
      <dgm:prSet/>
      <dgm:spPr/>
      <dgm:t>
        <a:bodyPr/>
        <a:lstStyle/>
        <a:p>
          <a:endParaRPr lang="en-US"/>
        </a:p>
      </dgm:t>
    </dgm:pt>
    <dgm:pt modelId="{60F8EC28-EB97-427E-9475-E0D396D562BD}" type="pres">
      <dgm:prSet presAssocID="{F64CCF44-F5F7-408C-A1A5-B38FD9FC2A75}" presName="root" presStyleCnt="0">
        <dgm:presLayoutVars>
          <dgm:dir/>
          <dgm:resizeHandles val="exact"/>
        </dgm:presLayoutVars>
      </dgm:prSet>
      <dgm:spPr/>
    </dgm:pt>
    <dgm:pt modelId="{64C7AC1E-EF60-431C-B7E0-5281290A5EB7}" type="pres">
      <dgm:prSet presAssocID="{823FA64E-637A-4C22-A55F-296DCAEEF316}" presName="compNode" presStyleCnt="0"/>
      <dgm:spPr/>
    </dgm:pt>
    <dgm:pt modelId="{96D66FE7-AADC-4926-921D-F8CA042A2616}" type="pres">
      <dgm:prSet presAssocID="{823FA64E-637A-4C22-A55F-296DCAEEF316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4B2F55A-0CD0-4F1D-AB26-E62A53FAF31D}" type="pres">
      <dgm:prSet presAssocID="{823FA64E-637A-4C22-A55F-296DCAEEF3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95120F9E-5445-41A0-A364-9AFB0335CC65}" type="pres">
      <dgm:prSet presAssocID="{823FA64E-637A-4C22-A55F-296DCAEEF316}" presName="spaceRect" presStyleCnt="0"/>
      <dgm:spPr/>
    </dgm:pt>
    <dgm:pt modelId="{F754FE6E-B4EC-4A60-B425-F20A3514DA03}" type="pres">
      <dgm:prSet presAssocID="{823FA64E-637A-4C22-A55F-296DCAEEF316}" presName="textRect" presStyleLbl="revTx" presStyleIdx="0" presStyleCnt="2">
        <dgm:presLayoutVars>
          <dgm:chMax val="1"/>
          <dgm:chPref val="1"/>
        </dgm:presLayoutVars>
      </dgm:prSet>
      <dgm:spPr/>
    </dgm:pt>
    <dgm:pt modelId="{B9C5FB6C-09FF-4AC8-9470-BA965A3B412E}" type="pres">
      <dgm:prSet presAssocID="{F38B0D66-4C27-4B93-BB38-D5728BB10B39}" presName="sibTrans" presStyleCnt="0"/>
      <dgm:spPr/>
    </dgm:pt>
    <dgm:pt modelId="{D12E8D7C-6080-4A56-87D0-8B1A2E51F8F7}" type="pres">
      <dgm:prSet presAssocID="{CBF9B168-5B11-4A59-AA81-306B131FF849}" presName="compNode" presStyleCnt="0"/>
      <dgm:spPr/>
    </dgm:pt>
    <dgm:pt modelId="{3BEA4EA5-B99D-426E-9077-96E07BD8D39A}" type="pres">
      <dgm:prSet presAssocID="{CBF9B168-5B11-4A59-AA81-306B131FF84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E0EC43A-3112-41D8-A8E5-6C21051E8172}" type="pres">
      <dgm:prSet presAssocID="{CBF9B168-5B11-4A59-AA81-306B131FF84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B367847D-B3A8-461F-ACD4-67F879C74DEA}" type="pres">
      <dgm:prSet presAssocID="{CBF9B168-5B11-4A59-AA81-306B131FF849}" presName="spaceRect" presStyleCnt="0"/>
      <dgm:spPr/>
    </dgm:pt>
    <dgm:pt modelId="{D18DC930-8727-4450-9A25-3A8528EDE5BF}" type="pres">
      <dgm:prSet presAssocID="{CBF9B168-5B11-4A59-AA81-306B131FF84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083B411-1202-4766-8578-0E85710728C6}" type="presOf" srcId="{F64CCF44-F5F7-408C-A1A5-B38FD9FC2A75}" destId="{60F8EC28-EB97-427E-9475-E0D396D562BD}" srcOrd="0" destOrd="0" presId="urn:microsoft.com/office/officeart/2018/5/layout/IconLeafLabelList"/>
    <dgm:cxn modelId="{A5A9C242-2F42-445B-BECD-BAC1A088E9B9}" srcId="{F64CCF44-F5F7-408C-A1A5-B38FD9FC2A75}" destId="{823FA64E-637A-4C22-A55F-296DCAEEF316}" srcOrd="0" destOrd="0" parTransId="{3BB0C4D5-FE58-46CD-B6D3-FE60E2211E14}" sibTransId="{F38B0D66-4C27-4B93-BB38-D5728BB10B39}"/>
    <dgm:cxn modelId="{F28F374C-9AE2-426E-BAA6-72BF6FD5988E}" type="presOf" srcId="{CBF9B168-5B11-4A59-AA81-306B131FF849}" destId="{D18DC930-8727-4450-9A25-3A8528EDE5BF}" srcOrd="0" destOrd="0" presId="urn:microsoft.com/office/officeart/2018/5/layout/IconLeafLabelList"/>
    <dgm:cxn modelId="{A5CC3B9E-7081-4B76-A723-C4470EE55494}" srcId="{F64CCF44-F5F7-408C-A1A5-B38FD9FC2A75}" destId="{CBF9B168-5B11-4A59-AA81-306B131FF849}" srcOrd="1" destOrd="0" parTransId="{FB1D3307-015F-406B-8846-7A6E4B10BD6C}" sibTransId="{92C0C917-A996-4FBA-9A33-42184010D915}"/>
    <dgm:cxn modelId="{B48E47B5-48DB-4DA4-8E8F-60A37F515A89}" type="presOf" srcId="{823FA64E-637A-4C22-A55F-296DCAEEF316}" destId="{F754FE6E-B4EC-4A60-B425-F20A3514DA03}" srcOrd="0" destOrd="0" presId="urn:microsoft.com/office/officeart/2018/5/layout/IconLeafLabelList"/>
    <dgm:cxn modelId="{C58662E3-038C-457F-9867-61981FA9CCE0}" type="presParOf" srcId="{60F8EC28-EB97-427E-9475-E0D396D562BD}" destId="{64C7AC1E-EF60-431C-B7E0-5281290A5EB7}" srcOrd="0" destOrd="0" presId="urn:microsoft.com/office/officeart/2018/5/layout/IconLeafLabelList"/>
    <dgm:cxn modelId="{A33A79F8-D334-41FC-8E6B-87602EB988F5}" type="presParOf" srcId="{64C7AC1E-EF60-431C-B7E0-5281290A5EB7}" destId="{96D66FE7-AADC-4926-921D-F8CA042A2616}" srcOrd="0" destOrd="0" presId="urn:microsoft.com/office/officeart/2018/5/layout/IconLeafLabelList"/>
    <dgm:cxn modelId="{C8D70026-F102-417B-A445-FAFADBD44F02}" type="presParOf" srcId="{64C7AC1E-EF60-431C-B7E0-5281290A5EB7}" destId="{D4B2F55A-0CD0-4F1D-AB26-E62A53FAF31D}" srcOrd="1" destOrd="0" presId="urn:microsoft.com/office/officeart/2018/5/layout/IconLeafLabelList"/>
    <dgm:cxn modelId="{DF244715-BC0B-495F-BDDE-5DC616373B1A}" type="presParOf" srcId="{64C7AC1E-EF60-431C-B7E0-5281290A5EB7}" destId="{95120F9E-5445-41A0-A364-9AFB0335CC65}" srcOrd="2" destOrd="0" presId="urn:microsoft.com/office/officeart/2018/5/layout/IconLeafLabelList"/>
    <dgm:cxn modelId="{BCF03398-890F-472E-AFEB-6CE0EC6BCBF0}" type="presParOf" srcId="{64C7AC1E-EF60-431C-B7E0-5281290A5EB7}" destId="{F754FE6E-B4EC-4A60-B425-F20A3514DA03}" srcOrd="3" destOrd="0" presId="urn:microsoft.com/office/officeart/2018/5/layout/IconLeafLabelList"/>
    <dgm:cxn modelId="{27667EF1-2F53-4AEE-BD61-5342A9B43006}" type="presParOf" srcId="{60F8EC28-EB97-427E-9475-E0D396D562BD}" destId="{B9C5FB6C-09FF-4AC8-9470-BA965A3B412E}" srcOrd="1" destOrd="0" presId="urn:microsoft.com/office/officeart/2018/5/layout/IconLeafLabelList"/>
    <dgm:cxn modelId="{E627E835-CECB-4523-A191-D70C8CDD3E71}" type="presParOf" srcId="{60F8EC28-EB97-427E-9475-E0D396D562BD}" destId="{D12E8D7C-6080-4A56-87D0-8B1A2E51F8F7}" srcOrd="2" destOrd="0" presId="urn:microsoft.com/office/officeart/2018/5/layout/IconLeafLabelList"/>
    <dgm:cxn modelId="{837B355B-3990-4272-BEE7-F1B6690187E9}" type="presParOf" srcId="{D12E8D7C-6080-4A56-87D0-8B1A2E51F8F7}" destId="{3BEA4EA5-B99D-426E-9077-96E07BD8D39A}" srcOrd="0" destOrd="0" presId="urn:microsoft.com/office/officeart/2018/5/layout/IconLeafLabelList"/>
    <dgm:cxn modelId="{DAB63AED-D7F9-4B31-BC34-D524C74D2FCD}" type="presParOf" srcId="{D12E8D7C-6080-4A56-87D0-8B1A2E51F8F7}" destId="{3E0EC43A-3112-41D8-A8E5-6C21051E8172}" srcOrd="1" destOrd="0" presId="urn:microsoft.com/office/officeart/2018/5/layout/IconLeafLabelList"/>
    <dgm:cxn modelId="{AE3FA11C-BB7F-4632-9EDE-745509F69861}" type="presParOf" srcId="{D12E8D7C-6080-4A56-87D0-8B1A2E51F8F7}" destId="{B367847D-B3A8-461F-ACD4-67F879C74DEA}" srcOrd="2" destOrd="0" presId="urn:microsoft.com/office/officeart/2018/5/layout/IconLeafLabelList"/>
    <dgm:cxn modelId="{66D88CD3-CEFA-4CFC-9CC9-E471070B88D8}" type="presParOf" srcId="{D12E8D7C-6080-4A56-87D0-8B1A2E51F8F7}" destId="{D18DC930-8727-4450-9A25-3A8528EDE5B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66460-884A-4ECB-9239-15EF190196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28ED79-E99E-42B0-8E6E-AB76847367A0}">
      <dgm:prSet/>
      <dgm:spPr/>
      <dgm:t>
        <a:bodyPr/>
        <a:lstStyle/>
        <a:p>
          <a:r>
            <a:rPr lang="en-US"/>
            <a:t>I prefer higher risk and higher rewards.</a:t>
          </a:r>
        </a:p>
      </dgm:t>
    </dgm:pt>
    <dgm:pt modelId="{876C5CC4-D0BF-480B-B1FF-33688C751D19}" type="parTrans" cxnId="{E8FCC992-13ED-4226-972B-A0766DDBE765}">
      <dgm:prSet/>
      <dgm:spPr/>
      <dgm:t>
        <a:bodyPr/>
        <a:lstStyle/>
        <a:p>
          <a:endParaRPr lang="en-US"/>
        </a:p>
      </dgm:t>
    </dgm:pt>
    <dgm:pt modelId="{4AAA225D-7824-4492-8D9E-A576C17D0957}" type="sibTrans" cxnId="{E8FCC992-13ED-4226-972B-A0766DDBE765}">
      <dgm:prSet/>
      <dgm:spPr/>
      <dgm:t>
        <a:bodyPr/>
        <a:lstStyle/>
        <a:p>
          <a:endParaRPr lang="en-US"/>
        </a:p>
      </dgm:t>
    </dgm:pt>
    <dgm:pt modelId="{89613B26-23CE-4325-B8F9-CDB0089483A1}">
      <dgm:prSet/>
      <dgm:spPr/>
      <dgm:t>
        <a:bodyPr/>
        <a:lstStyle/>
        <a:p>
          <a:r>
            <a:rPr lang="en-US"/>
            <a:t>Or</a:t>
          </a:r>
        </a:p>
      </dgm:t>
    </dgm:pt>
    <dgm:pt modelId="{57846C0A-1793-4279-8603-EFBEF3EF5721}" type="parTrans" cxnId="{0DCF91B8-B1C2-4320-AD90-0126A992C896}">
      <dgm:prSet/>
      <dgm:spPr/>
      <dgm:t>
        <a:bodyPr/>
        <a:lstStyle/>
        <a:p>
          <a:endParaRPr lang="en-US"/>
        </a:p>
      </dgm:t>
    </dgm:pt>
    <dgm:pt modelId="{BBD09876-C3EB-4472-8738-EA57DFE574EE}" type="sibTrans" cxnId="{0DCF91B8-B1C2-4320-AD90-0126A992C896}">
      <dgm:prSet/>
      <dgm:spPr/>
      <dgm:t>
        <a:bodyPr/>
        <a:lstStyle/>
        <a:p>
          <a:endParaRPr lang="en-US"/>
        </a:p>
      </dgm:t>
    </dgm:pt>
    <dgm:pt modelId="{09BED104-E150-414E-803D-C401E3029BDD}">
      <dgm:prSet/>
      <dgm:spPr/>
      <dgm:t>
        <a:bodyPr/>
        <a:lstStyle/>
        <a:p>
          <a:r>
            <a:rPr lang="en-US"/>
            <a:t>I prefer lower risk and predictable but lower rewards. </a:t>
          </a:r>
        </a:p>
      </dgm:t>
    </dgm:pt>
    <dgm:pt modelId="{20C6D0C8-AD92-4374-8007-77BF6DDE6A1C}" type="parTrans" cxnId="{EB26C2FC-989D-4261-8A58-FD0501C9290B}">
      <dgm:prSet/>
      <dgm:spPr/>
      <dgm:t>
        <a:bodyPr/>
        <a:lstStyle/>
        <a:p>
          <a:endParaRPr lang="en-US"/>
        </a:p>
      </dgm:t>
    </dgm:pt>
    <dgm:pt modelId="{F422CBE8-6E73-46E2-8F9F-D3635C5A046A}" type="sibTrans" cxnId="{EB26C2FC-989D-4261-8A58-FD0501C9290B}">
      <dgm:prSet/>
      <dgm:spPr/>
      <dgm:t>
        <a:bodyPr/>
        <a:lstStyle/>
        <a:p>
          <a:endParaRPr lang="en-US"/>
        </a:p>
      </dgm:t>
    </dgm:pt>
    <dgm:pt modelId="{5AF1A05A-F172-41B5-9F6A-623F0F8CFAFE}">
      <dgm:prSet/>
      <dgm:spPr/>
      <dgm:t>
        <a:bodyPr/>
        <a:lstStyle/>
        <a:p>
          <a:r>
            <a:rPr lang="en-US"/>
            <a:t>It all depends on your tolerance for risk. </a:t>
          </a:r>
        </a:p>
      </dgm:t>
    </dgm:pt>
    <dgm:pt modelId="{65C717F3-3140-4EA7-B5D7-AC56FF36BC30}" type="parTrans" cxnId="{DB11FF33-99E3-43FB-94AF-63E656AC95E4}">
      <dgm:prSet/>
      <dgm:spPr/>
      <dgm:t>
        <a:bodyPr/>
        <a:lstStyle/>
        <a:p>
          <a:endParaRPr lang="en-US"/>
        </a:p>
      </dgm:t>
    </dgm:pt>
    <dgm:pt modelId="{3830A0D8-8AE0-4FDD-9869-384EDBD39BE3}" type="sibTrans" cxnId="{DB11FF33-99E3-43FB-94AF-63E656AC95E4}">
      <dgm:prSet/>
      <dgm:spPr/>
      <dgm:t>
        <a:bodyPr/>
        <a:lstStyle/>
        <a:p>
          <a:endParaRPr lang="en-US"/>
        </a:p>
      </dgm:t>
    </dgm:pt>
    <dgm:pt modelId="{DE145EEE-DA0B-4EB7-8B2F-B2986AEF26D8}" type="pres">
      <dgm:prSet presAssocID="{A2566460-884A-4ECB-9239-15EF19019656}" presName="vert0" presStyleCnt="0">
        <dgm:presLayoutVars>
          <dgm:dir/>
          <dgm:animOne val="branch"/>
          <dgm:animLvl val="lvl"/>
        </dgm:presLayoutVars>
      </dgm:prSet>
      <dgm:spPr/>
    </dgm:pt>
    <dgm:pt modelId="{2142CAAF-E55C-4C57-B8B3-86DA8F848CA0}" type="pres">
      <dgm:prSet presAssocID="{4628ED79-E99E-42B0-8E6E-AB76847367A0}" presName="thickLine" presStyleLbl="alignNode1" presStyleIdx="0" presStyleCnt="4"/>
      <dgm:spPr/>
    </dgm:pt>
    <dgm:pt modelId="{BA9AC82D-C039-4F37-BB9A-A412A7469451}" type="pres">
      <dgm:prSet presAssocID="{4628ED79-E99E-42B0-8E6E-AB76847367A0}" presName="horz1" presStyleCnt="0"/>
      <dgm:spPr/>
    </dgm:pt>
    <dgm:pt modelId="{37E9D23F-4E01-4736-8BDE-8C4350E9F01F}" type="pres">
      <dgm:prSet presAssocID="{4628ED79-E99E-42B0-8E6E-AB76847367A0}" presName="tx1" presStyleLbl="revTx" presStyleIdx="0" presStyleCnt="4"/>
      <dgm:spPr/>
    </dgm:pt>
    <dgm:pt modelId="{36430429-B926-423E-A331-5035AB7D6825}" type="pres">
      <dgm:prSet presAssocID="{4628ED79-E99E-42B0-8E6E-AB76847367A0}" presName="vert1" presStyleCnt="0"/>
      <dgm:spPr/>
    </dgm:pt>
    <dgm:pt modelId="{7B51EC98-A339-47C1-9B77-6DDD7B8D2E0E}" type="pres">
      <dgm:prSet presAssocID="{89613B26-23CE-4325-B8F9-CDB0089483A1}" presName="thickLine" presStyleLbl="alignNode1" presStyleIdx="1" presStyleCnt="4"/>
      <dgm:spPr/>
    </dgm:pt>
    <dgm:pt modelId="{4745A0CC-94FD-4683-B6A0-49A14FC38784}" type="pres">
      <dgm:prSet presAssocID="{89613B26-23CE-4325-B8F9-CDB0089483A1}" presName="horz1" presStyleCnt="0"/>
      <dgm:spPr/>
    </dgm:pt>
    <dgm:pt modelId="{0D7D201B-3F54-446D-BCA2-E304AAC76FED}" type="pres">
      <dgm:prSet presAssocID="{89613B26-23CE-4325-B8F9-CDB0089483A1}" presName="tx1" presStyleLbl="revTx" presStyleIdx="1" presStyleCnt="4"/>
      <dgm:spPr/>
    </dgm:pt>
    <dgm:pt modelId="{1D1AF097-A954-47C1-A02B-0CED75585F1D}" type="pres">
      <dgm:prSet presAssocID="{89613B26-23CE-4325-B8F9-CDB0089483A1}" presName="vert1" presStyleCnt="0"/>
      <dgm:spPr/>
    </dgm:pt>
    <dgm:pt modelId="{8F39132B-F30D-4258-9985-151721F13332}" type="pres">
      <dgm:prSet presAssocID="{09BED104-E150-414E-803D-C401E3029BDD}" presName="thickLine" presStyleLbl="alignNode1" presStyleIdx="2" presStyleCnt="4"/>
      <dgm:spPr/>
    </dgm:pt>
    <dgm:pt modelId="{26AC3159-BADB-4D63-A5C1-FBFB801089D1}" type="pres">
      <dgm:prSet presAssocID="{09BED104-E150-414E-803D-C401E3029BDD}" presName="horz1" presStyleCnt="0"/>
      <dgm:spPr/>
    </dgm:pt>
    <dgm:pt modelId="{E5C561DA-DC09-4DA4-B287-7404838272DE}" type="pres">
      <dgm:prSet presAssocID="{09BED104-E150-414E-803D-C401E3029BDD}" presName="tx1" presStyleLbl="revTx" presStyleIdx="2" presStyleCnt="4"/>
      <dgm:spPr/>
    </dgm:pt>
    <dgm:pt modelId="{40026A5E-EA28-49AD-B6AE-0FB862783800}" type="pres">
      <dgm:prSet presAssocID="{09BED104-E150-414E-803D-C401E3029BDD}" presName="vert1" presStyleCnt="0"/>
      <dgm:spPr/>
    </dgm:pt>
    <dgm:pt modelId="{5CB51844-55BA-4BD4-AF67-BA784D0482CD}" type="pres">
      <dgm:prSet presAssocID="{5AF1A05A-F172-41B5-9F6A-623F0F8CFAFE}" presName="thickLine" presStyleLbl="alignNode1" presStyleIdx="3" presStyleCnt="4"/>
      <dgm:spPr/>
    </dgm:pt>
    <dgm:pt modelId="{15C1934E-24DD-4ED7-8A7E-A085015760C0}" type="pres">
      <dgm:prSet presAssocID="{5AF1A05A-F172-41B5-9F6A-623F0F8CFAFE}" presName="horz1" presStyleCnt="0"/>
      <dgm:spPr/>
    </dgm:pt>
    <dgm:pt modelId="{CD77D316-897E-4A4A-A2E1-684220C8143B}" type="pres">
      <dgm:prSet presAssocID="{5AF1A05A-F172-41B5-9F6A-623F0F8CFAFE}" presName="tx1" presStyleLbl="revTx" presStyleIdx="3" presStyleCnt="4"/>
      <dgm:spPr/>
    </dgm:pt>
    <dgm:pt modelId="{9510D524-0A80-4DAD-8A0A-2F1D4A7E7F9B}" type="pres">
      <dgm:prSet presAssocID="{5AF1A05A-F172-41B5-9F6A-623F0F8CFAFE}" presName="vert1" presStyleCnt="0"/>
      <dgm:spPr/>
    </dgm:pt>
  </dgm:ptLst>
  <dgm:cxnLst>
    <dgm:cxn modelId="{DB11FF33-99E3-43FB-94AF-63E656AC95E4}" srcId="{A2566460-884A-4ECB-9239-15EF19019656}" destId="{5AF1A05A-F172-41B5-9F6A-623F0F8CFAFE}" srcOrd="3" destOrd="0" parTransId="{65C717F3-3140-4EA7-B5D7-AC56FF36BC30}" sibTransId="{3830A0D8-8AE0-4FDD-9869-384EDBD39BE3}"/>
    <dgm:cxn modelId="{AAA53939-7A54-4033-B570-FF7F8CD7BE3E}" type="presOf" srcId="{4628ED79-E99E-42B0-8E6E-AB76847367A0}" destId="{37E9D23F-4E01-4736-8BDE-8C4350E9F01F}" srcOrd="0" destOrd="0" presId="urn:microsoft.com/office/officeart/2008/layout/LinedList"/>
    <dgm:cxn modelId="{DB6F5D6B-891C-43F3-8D06-1CDA397E22A4}" type="presOf" srcId="{09BED104-E150-414E-803D-C401E3029BDD}" destId="{E5C561DA-DC09-4DA4-B287-7404838272DE}" srcOrd="0" destOrd="0" presId="urn:microsoft.com/office/officeart/2008/layout/LinedList"/>
    <dgm:cxn modelId="{BF8C7359-AFF8-4A0F-9D66-66E80B83EAFA}" type="presOf" srcId="{A2566460-884A-4ECB-9239-15EF19019656}" destId="{DE145EEE-DA0B-4EB7-8B2F-B2986AEF26D8}" srcOrd="0" destOrd="0" presId="urn:microsoft.com/office/officeart/2008/layout/LinedList"/>
    <dgm:cxn modelId="{0CF06D88-FB20-4140-8ACE-62330A571B15}" type="presOf" srcId="{89613B26-23CE-4325-B8F9-CDB0089483A1}" destId="{0D7D201B-3F54-446D-BCA2-E304AAC76FED}" srcOrd="0" destOrd="0" presId="urn:microsoft.com/office/officeart/2008/layout/LinedList"/>
    <dgm:cxn modelId="{E8FCC992-13ED-4226-972B-A0766DDBE765}" srcId="{A2566460-884A-4ECB-9239-15EF19019656}" destId="{4628ED79-E99E-42B0-8E6E-AB76847367A0}" srcOrd="0" destOrd="0" parTransId="{876C5CC4-D0BF-480B-B1FF-33688C751D19}" sibTransId="{4AAA225D-7824-4492-8D9E-A576C17D0957}"/>
    <dgm:cxn modelId="{0DCF91B8-B1C2-4320-AD90-0126A992C896}" srcId="{A2566460-884A-4ECB-9239-15EF19019656}" destId="{89613B26-23CE-4325-B8F9-CDB0089483A1}" srcOrd="1" destOrd="0" parTransId="{57846C0A-1793-4279-8603-EFBEF3EF5721}" sibTransId="{BBD09876-C3EB-4472-8738-EA57DFE574EE}"/>
    <dgm:cxn modelId="{424617C7-B9D2-4F61-B9F2-81260B914B87}" type="presOf" srcId="{5AF1A05A-F172-41B5-9F6A-623F0F8CFAFE}" destId="{CD77D316-897E-4A4A-A2E1-684220C8143B}" srcOrd="0" destOrd="0" presId="urn:microsoft.com/office/officeart/2008/layout/LinedList"/>
    <dgm:cxn modelId="{EB26C2FC-989D-4261-8A58-FD0501C9290B}" srcId="{A2566460-884A-4ECB-9239-15EF19019656}" destId="{09BED104-E150-414E-803D-C401E3029BDD}" srcOrd="2" destOrd="0" parTransId="{20C6D0C8-AD92-4374-8007-77BF6DDE6A1C}" sibTransId="{F422CBE8-6E73-46E2-8F9F-D3635C5A046A}"/>
    <dgm:cxn modelId="{FDEF7372-F7A1-4712-80EC-C73C9FA14B17}" type="presParOf" srcId="{DE145EEE-DA0B-4EB7-8B2F-B2986AEF26D8}" destId="{2142CAAF-E55C-4C57-B8B3-86DA8F848CA0}" srcOrd="0" destOrd="0" presId="urn:microsoft.com/office/officeart/2008/layout/LinedList"/>
    <dgm:cxn modelId="{25054A95-16C5-4495-8DB4-83BA1993E5AD}" type="presParOf" srcId="{DE145EEE-DA0B-4EB7-8B2F-B2986AEF26D8}" destId="{BA9AC82D-C039-4F37-BB9A-A412A7469451}" srcOrd="1" destOrd="0" presId="urn:microsoft.com/office/officeart/2008/layout/LinedList"/>
    <dgm:cxn modelId="{BA5274F0-0298-4D48-BA86-B5E2B73960EA}" type="presParOf" srcId="{BA9AC82D-C039-4F37-BB9A-A412A7469451}" destId="{37E9D23F-4E01-4736-8BDE-8C4350E9F01F}" srcOrd="0" destOrd="0" presId="urn:microsoft.com/office/officeart/2008/layout/LinedList"/>
    <dgm:cxn modelId="{70EAFC0D-1FE0-461A-8812-1E98723E0F6E}" type="presParOf" srcId="{BA9AC82D-C039-4F37-BB9A-A412A7469451}" destId="{36430429-B926-423E-A331-5035AB7D6825}" srcOrd="1" destOrd="0" presId="urn:microsoft.com/office/officeart/2008/layout/LinedList"/>
    <dgm:cxn modelId="{0FB5BAD8-3E6F-4132-92BA-75D8F2027F4F}" type="presParOf" srcId="{DE145EEE-DA0B-4EB7-8B2F-B2986AEF26D8}" destId="{7B51EC98-A339-47C1-9B77-6DDD7B8D2E0E}" srcOrd="2" destOrd="0" presId="urn:microsoft.com/office/officeart/2008/layout/LinedList"/>
    <dgm:cxn modelId="{85F2AC21-EDB4-4BC9-9BAC-601CAF6131E8}" type="presParOf" srcId="{DE145EEE-DA0B-4EB7-8B2F-B2986AEF26D8}" destId="{4745A0CC-94FD-4683-B6A0-49A14FC38784}" srcOrd="3" destOrd="0" presId="urn:microsoft.com/office/officeart/2008/layout/LinedList"/>
    <dgm:cxn modelId="{4AB25F7E-D53F-4439-9776-2B9FF1E92098}" type="presParOf" srcId="{4745A0CC-94FD-4683-B6A0-49A14FC38784}" destId="{0D7D201B-3F54-446D-BCA2-E304AAC76FED}" srcOrd="0" destOrd="0" presId="urn:microsoft.com/office/officeart/2008/layout/LinedList"/>
    <dgm:cxn modelId="{1CE7A41F-02BF-432B-86F1-79121E6EED68}" type="presParOf" srcId="{4745A0CC-94FD-4683-B6A0-49A14FC38784}" destId="{1D1AF097-A954-47C1-A02B-0CED75585F1D}" srcOrd="1" destOrd="0" presId="urn:microsoft.com/office/officeart/2008/layout/LinedList"/>
    <dgm:cxn modelId="{846E8322-2DCD-4AC3-B60D-B2F4E9079487}" type="presParOf" srcId="{DE145EEE-DA0B-4EB7-8B2F-B2986AEF26D8}" destId="{8F39132B-F30D-4258-9985-151721F13332}" srcOrd="4" destOrd="0" presId="urn:microsoft.com/office/officeart/2008/layout/LinedList"/>
    <dgm:cxn modelId="{80487104-028C-4630-B2C1-ED39B71019FB}" type="presParOf" srcId="{DE145EEE-DA0B-4EB7-8B2F-B2986AEF26D8}" destId="{26AC3159-BADB-4D63-A5C1-FBFB801089D1}" srcOrd="5" destOrd="0" presId="urn:microsoft.com/office/officeart/2008/layout/LinedList"/>
    <dgm:cxn modelId="{80DFC896-DEA9-483C-9860-E7F69D9E95F3}" type="presParOf" srcId="{26AC3159-BADB-4D63-A5C1-FBFB801089D1}" destId="{E5C561DA-DC09-4DA4-B287-7404838272DE}" srcOrd="0" destOrd="0" presId="urn:microsoft.com/office/officeart/2008/layout/LinedList"/>
    <dgm:cxn modelId="{CDFD7982-63EE-4930-B2D3-203C4D41CC79}" type="presParOf" srcId="{26AC3159-BADB-4D63-A5C1-FBFB801089D1}" destId="{40026A5E-EA28-49AD-B6AE-0FB862783800}" srcOrd="1" destOrd="0" presId="urn:microsoft.com/office/officeart/2008/layout/LinedList"/>
    <dgm:cxn modelId="{22743BFF-DB92-4654-A6B9-7CB96D784314}" type="presParOf" srcId="{DE145EEE-DA0B-4EB7-8B2F-B2986AEF26D8}" destId="{5CB51844-55BA-4BD4-AF67-BA784D0482CD}" srcOrd="6" destOrd="0" presId="urn:microsoft.com/office/officeart/2008/layout/LinedList"/>
    <dgm:cxn modelId="{200B717C-8804-45BC-AE02-53D4440C8ECA}" type="presParOf" srcId="{DE145EEE-DA0B-4EB7-8B2F-B2986AEF26D8}" destId="{15C1934E-24DD-4ED7-8A7E-A085015760C0}" srcOrd="7" destOrd="0" presId="urn:microsoft.com/office/officeart/2008/layout/LinedList"/>
    <dgm:cxn modelId="{F9B35F9B-EA22-4373-B765-5F84282E7BCC}" type="presParOf" srcId="{15C1934E-24DD-4ED7-8A7E-A085015760C0}" destId="{CD77D316-897E-4A4A-A2E1-684220C8143B}" srcOrd="0" destOrd="0" presId="urn:microsoft.com/office/officeart/2008/layout/LinedList"/>
    <dgm:cxn modelId="{097C7DD9-3371-4360-B09F-33691931720B}" type="presParOf" srcId="{15C1934E-24DD-4ED7-8A7E-A085015760C0}" destId="{9510D524-0A80-4DAD-8A0A-2F1D4A7E7F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E3023-1114-4B35-98EC-3AD6F50833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F5590A-8B82-4457-B180-CDFD27482615}">
      <dgm:prSet custT="1"/>
      <dgm:spPr/>
      <dgm:t>
        <a:bodyPr/>
        <a:lstStyle/>
        <a:p>
          <a:r>
            <a:rPr lang="en-US" sz="1400" dirty="0"/>
            <a:t>These are a collection of investments that are professionally managed. You pay a small percentage of your profits for management. </a:t>
          </a:r>
        </a:p>
      </dgm:t>
    </dgm:pt>
    <dgm:pt modelId="{1BAE8E77-A6C2-4191-A451-21CADFAEB573}" type="parTrans" cxnId="{A84D8E8F-CD47-4B6F-BBB9-FEBAB8029E6C}">
      <dgm:prSet/>
      <dgm:spPr/>
      <dgm:t>
        <a:bodyPr/>
        <a:lstStyle/>
        <a:p>
          <a:endParaRPr lang="en-US"/>
        </a:p>
      </dgm:t>
    </dgm:pt>
    <dgm:pt modelId="{DFDAB3D1-3C8C-410C-BFD9-5608C8783622}" type="sibTrans" cxnId="{A84D8E8F-CD47-4B6F-BBB9-FEBAB8029E6C}">
      <dgm:prSet/>
      <dgm:spPr/>
      <dgm:t>
        <a:bodyPr/>
        <a:lstStyle/>
        <a:p>
          <a:endParaRPr lang="en-US"/>
        </a:p>
      </dgm:t>
    </dgm:pt>
    <dgm:pt modelId="{18F314B1-67E2-4AB5-ADCA-960E4D901700}">
      <dgm:prSet/>
      <dgm:spPr/>
      <dgm:t>
        <a:bodyPr/>
        <a:lstStyle/>
        <a:p>
          <a:r>
            <a:rPr lang="en-US" dirty="0"/>
            <a:t>When you have a variety of investments, this is called a diversified portfolio.</a:t>
          </a:r>
        </a:p>
      </dgm:t>
    </dgm:pt>
    <dgm:pt modelId="{28C7918D-0911-4F2A-B5DC-D6B0EF0C47AE}" type="parTrans" cxnId="{C5DD071A-C88C-45CD-AC94-1D356CB586E1}">
      <dgm:prSet/>
      <dgm:spPr/>
      <dgm:t>
        <a:bodyPr/>
        <a:lstStyle/>
        <a:p>
          <a:endParaRPr lang="en-US"/>
        </a:p>
      </dgm:t>
    </dgm:pt>
    <dgm:pt modelId="{C9E3918C-B915-4FA9-B462-D352EDD6C677}" type="sibTrans" cxnId="{C5DD071A-C88C-45CD-AC94-1D356CB586E1}">
      <dgm:prSet/>
      <dgm:spPr/>
      <dgm:t>
        <a:bodyPr/>
        <a:lstStyle/>
        <a:p>
          <a:endParaRPr lang="en-US"/>
        </a:p>
      </dgm:t>
    </dgm:pt>
    <dgm:pt modelId="{85EDF48C-B38C-4585-A1F2-BCE0C9C1AE41}">
      <dgm:prSet/>
      <dgm:spPr/>
      <dgm:t>
        <a:bodyPr/>
        <a:lstStyle/>
        <a:p>
          <a:r>
            <a:rPr lang="en-US"/>
            <a:t>Diversified portfolios are less risky since you have a variety of investments. “Don’t put all your eggs in one basket!”</a:t>
          </a:r>
        </a:p>
      </dgm:t>
    </dgm:pt>
    <dgm:pt modelId="{0EB52D95-A9DB-443D-A9EE-DFE1509DCC0B}" type="parTrans" cxnId="{975A5F29-1F5A-4100-BCBB-53DE110CAE84}">
      <dgm:prSet/>
      <dgm:spPr/>
      <dgm:t>
        <a:bodyPr/>
        <a:lstStyle/>
        <a:p>
          <a:endParaRPr lang="en-US"/>
        </a:p>
      </dgm:t>
    </dgm:pt>
    <dgm:pt modelId="{2FEE5701-4C4B-4A18-B374-E714560324D9}" type="sibTrans" cxnId="{975A5F29-1F5A-4100-BCBB-53DE110CAE84}">
      <dgm:prSet/>
      <dgm:spPr/>
      <dgm:t>
        <a:bodyPr/>
        <a:lstStyle/>
        <a:p>
          <a:endParaRPr lang="en-US"/>
        </a:p>
      </dgm:t>
    </dgm:pt>
    <dgm:pt modelId="{C5658386-C428-47E0-BD23-600565656AC3}" type="pres">
      <dgm:prSet presAssocID="{54BE3023-1114-4B35-98EC-3AD6F5083352}" presName="root" presStyleCnt="0">
        <dgm:presLayoutVars>
          <dgm:dir/>
          <dgm:resizeHandles val="exact"/>
        </dgm:presLayoutVars>
      </dgm:prSet>
      <dgm:spPr/>
    </dgm:pt>
    <dgm:pt modelId="{5C63C8E8-389B-4DF3-922D-EE299DE0560B}" type="pres">
      <dgm:prSet presAssocID="{81F5590A-8B82-4457-B180-CDFD27482615}" presName="compNode" presStyleCnt="0"/>
      <dgm:spPr/>
    </dgm:pt>
    <dgm:pt modelId="{736FBC17-4C31-4575-BD71-424C27064605}" type="pres">
      <dgm:prSet presAssocID="{81F5590A-8B82-4457-B180-CDFD274826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B96ECFA-9D7E-4585-9DF9-5BBECBD87499}" type="pres">
      <dgm:prSet presAssocID="{81F5590A-8B82-4457-B180-CDFD27482615}" presName="spaceRect" presStyleCnt="0"/>
      <dgm:spPr/>
    </dgm:pt>
    <dgm:pt modelId="{DEAF451A-8731-414B-B648-2A3287669C8D}" type="pres">
      <dgm:prSet presAssocID="{81F5590A-8B82-4457-B180-CDFD27482615}" presName="textRect" presStyleLbl="revTx" presStyleIdx="0" presStyleCnt="3" custScaleY="118378" custLinFactNeighborX="0" custLinFactNeighborY="3690">
        <dgm:presLayoutVars>
          <dgm:chMax val="1"/>
          <dgm:chPref val="1"/>
        </dgm:presLayoutVars>
      </dgm:prSet>
      <dgm:spPr/>
    </dgm:pt>
    <dgm:pt modelId="{2E0AFFA8-0188-4FB5-9889-197EF77724D8}" type="pres">
      <dgm:prSet presAssocID="{DFDAB3D1-3C8C-410C-BFD9-5608C8783622}" presName="sibTrans" presStyleCnt="0"/>
      <dgm:spPr/>
    </dgm:pt>
    <dgm:pt modelId="{49EE265B-2AF9-4ABF-B356-9E7708E8AC38}" type="pres">
      <dgm:prSet presAssocID="{18F314B1-67E2-4AB5-ADCA-960E4D901700}" presName="compNode" presStyleCnt="0"/>
      <dgm:spPr/>
    </dgm:pt>
    <dgm:pt modelId="{23A54E53-3B11-4809-BBB1-BF702A77F4C7}" type="pres">
      <dgm:prSet presAssocID="{18F314B1-67E2-4AB5-ADCA-960E4D9017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FB5D2E6C-97B7-457C-BD24-C8C3B1C4564D}" type="pres">
      <dgm:prSet presAssocID="{18F314B1-67E2-4AB5-ADCA-960E4D901700}" presName="spaceRect" presStyleCnt="0"/>
      <dgm:spPr/>
    </dgm:pt>
    <dgm:pt modelId="{96B95064-9C47-4336-9892-D1EE2564B544}" type="pres">
      <dgm:prSet presAssocID="{18F314B1-67E2-4AB5-ADCA-960E4D901700}" presName="textRect" presStyleLbl="revTx" presStyleIdx="1" presStyleCnt="3">
        <dgm:presLayoutVars>
          <dgm:chMax val="1"/>
          <dgm:chPref val="1"/>
        </dgm:presLayoutVars>
      </dgm:prSet>
      <dgm:spPr/>
    </dgm:pt>
    <dgm:pt modelId="{C4015F29-EA67-449F-B24F-DDC16E3AFC02}" type="pres">
      <dgm:prSet presAssocID="{C9E3918C-B915-4FA9-B462-D352EDD6C677}" presName="sibTrans" presStyleCnt="0"/>
      <dgm:spPr/>
    </dgm:pt>
    <dgm:pt modelId="{BE45D6F4-8FA3-495F-AE33-8F5038D21DC0}" type="pres">
      <dgm:prSet presAssocID="{85EDF48C-B38C-4585-A1F2-BCE0C9C1AE41}" presName="compNode" presStyleCnt="0"/>
      <dgm:spPr/>
    </dgm:pt>
    <dgm:pt modelId="{2187D89E-CF51-4DF0-8CC9-C8ED16D9F483}" type="pres">
      <dgm:prSet presAssocID="{85EDF48C-B38C-4585-A1F2-BCE0C9C1AE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78D6064B-6BD0-4DBF-813B-6313B3ECAA7E}" type="pres">
      <dgm:prSet presAssocID="{85EDF48C-B38C-4585-A1F2-BCE0C9C1AE41}" presName="spaceRect" presStyleCnt="0"/>
      <dgm:spPr/>
    </dgm:pt>
    <dgm:pt modelId="{30FA727A-BBB3-415B-9435-D4C5B72C300D}" type="pres">
      <dgm:prSet presAssocID="{85EDF48C-B38C-4585-A1F2-BCE0C9C1AE4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C566408-598F-41BF-B313-DB741B9C32A5}" type="presOf" srcId="{18F314B1-67E2-4AB5-ADCA-960E4D901700}" destId="{96B95064-9C47-4336-9892-D1EE2564B544}" srcOrd="0" destOrd="0" presId="urn:microsoft.com/office/officeart/2018/2/layout/IconLabelList"/>
    <dgm:cxn modelId="{3EE3630E-C1C8-4679-A482-4973F7ABD4D5}" type="presOf" srcId="{54BE3023-1114-4B35-98EC-3AD6F5083352}" destId="{C5658386-C428-47E0-BD23-600565656AC3}" srcOrd="0" destOrd="0" presId="urn:microsoft.com/office/officeart/2018/2/layout/IconLabelList"/>
    <dgm:cxn modelId="{C5DD071A-C88C-45CD-AC94-1D356CB586E1}" srcId="{54BE3023-1114-4B35-98EC-3AD6F5083352}" destId="{18F314B1-67E2-4AB5-ADCA-960E4D901700}" srcOrd="1" destOrd="0" parTransId="{28C7918D-0911-4F2A-B5DC-D6B0EF0C47AE}" sibTransId="{C9E3918C-B915-4FA9-B462-D352EDD6C677}"/>
    <dgm:cxn modelId="{7BB9031B-EB11-4077-8F1E-2B029A224E52}" type="presOf" srcId="{81F5590A-8B82-4457-B180-CDFD27482615}" destId="{DEAF451A-8731-414B-B648-2A3287669C8D}" srcOrd="0" destOrd="0" presId="urn:microsoft.com/office/officeart/2018/2/layout/IconLabelList"/>
    <dgm:cxn modelId="{975A5F29-1F5A-4100-BCBB-53DE110CAE84}" srcId="{54BE3023-1114-4B35-98EC-3AD6F5083352}" destId="{85EDF48C-B38C-4585-A1F2-BCE0C9C1AE41}" srcOrd="2" destOrd="0" parTransId="{0EB52D95-A9DB-443D-A9EE-DFE1509DCC0B}" sibTransId="{2FEE5701-4C4B-4A18-B374-E714560324D9}"/>
    <dgm:cxn modelId="{14C15538-B8D4-46AE-AC33-93F1AB95D650}" type="presOf" srcId="{85EDF48C-B38C-4585-A1F2-BCE0C9C1AE41}" destId="{30FA727A-BBB3-415B-9435-D4C5B72C300D}" srcOrd="0" destOrd="0" presId="urn:microsoft.com/office/officeart/2018/2/layout/IconLabelList"/>
    <dgm:cxn modelId="{A84D8E8F-CD47-4B6F-BBB9-FEBAB8029E6C}" srcId="{54BE3023-1114-4B35-98EC-3AD6F5083352}" destId="{81F5590A-8B82-4457-B180-CDFD27482615}" srcOrd="0" destOrd="0" parTransId="{1BAE8E77-A6C2-4191-A451-21CADFAEB573}" sibTransId="{DFDAB3D1-3C8C-410C-BFD9-5608C8783622}"/>
    <dgm:cxn modelId="{0A3E0A55-CFC3-42A8-AAFF-E20387E46D44}" type="presParOf" srcId="{C5658386-C428-47E0-BD23-600565656AC3}" destId="{5C63C8E8-389B-4DF3-922D-EE299DE0560B}" srcOrd="0" destOrd="0" presId="urn:microsoft.com/office/officeart/2018/2/layout/IconLabelList"/>
    <dgm:cxn modelId="{A61B951C-B17D-4E2D-8502-70669669E530}" type="presParOf" srcId="{5C63C8E8-389B-4DF3-922D-EE299DE0560B}" destId="{736FBC17-4C31-4575-BD71-424C27064605}" srcOrd="0" destOrd="0" presId="urn:microsoft.com/office/officeart/2018/2/layout/IconLabelList"/>
    <dgm:cxn modelId="{5F2B672B-6AD9-4864-99F2-8E4C2E5221DC}" type="presParOf" srcId="{5C63C8E8-389B-4DF3-922D-EE299DE0560B}" destId="{EB96ECFA-9D7E-4585-9DF9-5BBECBD87499}" srcOrd="1" destOrd="0" presId="urn:microsoft.com/office/officeart/2018/2/layout/IconLabelList"/>
    <dgm:cxn modelId="{F4D37730-3CA5-49A1-8184-F17C989B2480}" type="presParOf" srcId="{5C63C8E8-389B-4DF3-922D-EE299DE0560B}" destId="{DEAF451A-8731-414B-B648-2A3287669C8D}" srcOrd="2" destOrd="0" presId="urn:microsoft.com/office/officeart/2018/2/layout/IconLabelList"/>
    <dgm:cxn modelId="{E0E0371E-FF84-4D7F-BFEB-F9F6B50C5117}" type="presParOf" srcId="{C5658386-C428-47E0-BD23-600565656AC3}" destId="{2E0AFFA8-0188-4FB5-9889-197EF77724D8}" srcOrd="1" destOrd="0" presId="urn:microsoft.com/office/officeart/2018/2/layout/IconLabelList"/>
    <dgm:cxn modelId="{7F2EBFB1-D5A5-4FE9-BA4A-5272DEB1380A}" type="presParOf" srcId="{C5658386-C428-47E0-BD23-600565656AC3}" destId="{49EE265B-2AF9-4ABF-B356-9E7708E8AC38}" srcOrd="2" destOrd="0" presId="urn:microsoft.com/office/officeart/2018/2/layout/IconLabelList"/>
    <dgm:cxn modelId="{8A6DA8EE-C994-4982-A31E-A9815AD88F9A}" type="presParOf" srcId="{49EE265B-2AF9-4ABF-B356-9E7708E8AC38}" destId="{23A54E53-3B11-4809-BBB1-BF702A77F4C7}" srcOrd="0" destOrd="0" presId="urn:microsoft.com/office/officeart/2018/2/layout/IconLabelList"/>
    <dgm:cxn modelId="{05610B92-3435-49E0-9F5F-71F49213D08E}" type="presParOf" srcId="{49EE265B-2AF9-4ABF-B356-9E7708E8AC38}" destId="{FB5D2E6C-97B7-457C-BD24-C8C3B1C4564D}" srcOrd="1" destOrd="0" presId="urn:microsoft.com/office/officeart/2018/2/layout/IconLabelList"/>
    <dgm:cxn modelId="{98D7A992-815D-432D-8C74-C2E1B4CC9DAD}" type="presParOf" srcId="{49EE265B-2AF9-4ABF-B356-9E7708E8AC38}" destId="{96B95064-9C47-4336-9892-D1EE2564B544}" srcOrd="2" destOrd="0" presId="urn:microsoft.com/office/officeart/2018/2/layout/IconLabelList"/>
    <dgm:cxn modelId="{3FBBB483-56DE-4B98-AC7D-6E68ED7ABA12}" type="presParOf" srcId="{C5658386-C428-47E0-BD23-600565656AC3}" destId="{C4015F29-EA67-449F-B24F-DDC16E3AFC02}" srcOrd="3" destOrd="0" presId="urn:microsoft.com/office/officeart/2018/2/layout/IconLabelList"/>
    <dgm:cxn modelId="{DB2C39F1-2A83-4475-A1A7-D26952C8E00D}" type="presParOf" srcId="{C5658386-C428-47E0-BD23-600565656AC3}" destId="{BE45D6F4-8FA3-495F-AE33-8F5038D21DC0}" srcOrd="4" destOrd="0" presId="urn:microsoft.com/office/officeart/2018/2/layout/IconLabelList"/>
    <dgm:cxn modelId="{4EB3D6A1-4556-42ED-8117-ECEC1A6CD30F}" type="presParOf" srcId="{BE45D6F4-8FA3-495F-AE33-8F5038D21DC0}" destId="{2187D89E-CF51-4DF0-8CC9-C8ED16D9F483}" srcOrd="0" destOrd="0" presId="urn:microsoft.com/office/officeart/2018/2/layout/IconLabelList"/>
    <dgm:cxn modelId="{ECCC721B-554F-4356-ACD3-A9E3AB3B8775}" type="presParOf" srcId="{BE45D6F4-8FA3-495F-AE33-8F5038D21DC0}" destId="{78D6064B-6BD0-4DBF-813B-6313B3ECAA7E}" srcOrd="1" destOrd="0" presId="urn:microsoft.com/office/officeart/2018/2/layout/IconLabelList"/>
    <dgm:cxn modelId="{1B928ECD-12AC-4242-942B-EA827DF96CBF}" type="presParOf" srcId="{BE45D6F4-8FA3-495F-AE33-8F5038D21DC0}" destId="{30FA727A-BBB3-415B-9435-D4C5B72C300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81D00-C643-425A-B8FC-63068A0D831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A749B29-D4DE-4491-BE0F-3440013493F9}">
      <dgm:prSet/>
      <dgm:spPr/>
      <dgm:t>
        <a:bodyPr/>
        <a:lstStyle/>
        <a:p>
          <a:r>
            <a:rPr lang="en-US"/>
            <a:t>Employers offer these plans for retirement savings and investments. Money grows tax free until you take it out. </a:t>
          </a:r>
        </a:p>
      </dgm:t>
    </dgm:pt>
    <dgm:pt modelId="{1259EEB5-D044-430D-9932-E765313F939D}" type="parTrans" cxnId="{9003A2E9-1D85-469E-9FA8-E54B838F6FEF}">
      <dgm:prSet/>
      <dgm:spPr/>
      <dgm:t>
        <a:bodyPr/>
        <a:lstStyle/>
        <a:p>
          <a:endParaRPr lang="en-US"/>
        </a:p>
      </dgm:t>
    </dgm:pt>
    <dgm:pt modelId="{B7805248-DBD1-4886-9807-519EA7EBA4B5}" type="sibTrans" cxnId="{9003A2E9-1D85-469E-9FA8-E54B838F6FEF}">
      <dgm:prSet/>
      <dgm:spPr/>
      <dgm:t>
        <a:bodyPr/>
        <a:lstStyle/>
        <a:p>
          <a:endParaRPr lang="en-US"/>
        </a:p>
      </dgm:t>
    </dgm:pt>
    <dgm:pt modelId="{3DA15DC0-1AF3-43F7-9224-E8445CBEC65A}">
      <dgm:prSet/>
      <dgm:spPr/>
      <dgm:t>
        <a:bodyPr/>
        <a:lstStyle/>
        <a:p>
          <a:r>
            <a:rPr lang="en-US"/>
            <a:t>Employers sometimes match your contributions. For example, for every dollar you invest, the company adds a dollar. Be sure to take advantage of a 401K by investing as much as possible.</a:t>
          </a:r>
        </a:p>
      </dgm:t>
    </dgm:pt>
    <dgm:pt modelId="{2ACB067A-231B-4602-B901-9082C9118368}" type="parTrans" cxnId="{6BAED879-6448-4A29-B5B3-A2F5CEE16915}">
      <dgm:prSet/>
      <dgm:spPr/>
      <dgm:t>
        <a:bodyPr/>
        <a:lstStyle/>
        <a:p>
          <a:endParaRPr lang="en-US"/>
        </a:p>
      </dgm:t>
    </dgm:pt>
    <dgm:pt modelId="{E928BD85-898A-49A4-8175-EFA2EC863850}" type="sibTrans" cxnId="{6BAED879-6448-4A29-B5B3-A2F5CEE16915}">
      <dgm:prSet/>
      <dgm:spPr/>
      <dgm:t>
        <a:bodyPr/>
        <a:lstStyle/>
        <a:p>
          <a:endParaRPr lang="en-US"/>
        </a:p>
      </dgm:t>
    </dgm:pt>
    <dgm:pt modelId="{0A961120-09A7-4D9D-9397-E94B5E1C08FD}" type="pres">
      <dgm:prSet presAssocID="{D1C81D00-C643-425A-B8FC-63068A0D8315}" presName="root" presStyleCnt="0">
        <dgm:presLayoutVars>
          <dgm:dir/>
          <dgm:resizeHandles val="exact"/>
        </dgm:presLayoutVars>
      </dgm:prSet>
      <dgm:spPr/>
    </dgm:pt>
    <dgm:pt modelId="{F9BAFE95-C831-48D3-ABB0-38BA0451E701}" type="pres">
      <dgm:prSet presAssocID="{9A749B29-D4DE-4491-BE0F-3440013493F9}" presName="compNode" presStyleCnt="0"/>
      <dgm:spPr/>
    </dgm:pt>
    <dgm:pt modelId="{A1930B1B-6772-459B-BDF8-AAD5ED2EEB2E}" type="pres">
      <dgm:prSet presAssocID="{9A749B29-D4DE-4491-BE0F-3440013493F9}" presName="bgRect" presStyleLbl="bgShp" presStyleIdx="0" presStyleCnt="2"/>
      <dgm:spPr/>
    </dgm:pt>
    <dgm:pt modelId="{35BAF4C1-FB4B-4A91-A4DB-95D6A7978EF3}" type="pres">
      <dgm:prSet presAssocID="{9A749B29-D4DE-4491-BE0F-3440013493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E8EEA32C-C46E-424B-8986-68E5C088D25F}" type="pres">
      <dgm:prSet presAssocID="{9A749B29-D4DE-4491-BE0F-3440013493F9}" presName="spaceRect" presStyleCnt="0"/>
      <dgm:spPr/>
    </dgm:pt>
    <dgm:pt modelId="{227722E5-ECA2-4301-BF35-1E7743E9DAD6}" type="pres">
      <dgm:prSet presAssocID="{9A749B29-D4DE-4491-BE0F-3440013493F9}" presName="parTx" presStyleLbl="revTx" presStyleIdx="0" presStyleCnt="2">
        <dgm:presLayoutVars>
          <dgm:chMax val="0"/>
          <dgm:chPref val="0"/>
        </dgm:presLayoutVars>
      </dgm:prSet>
      <dgm:spPr/>
    </dgm:pt>
    <dgm:pt modelId="{129B30D1-01FD-4721-8C92-9695D87ECF1F}" type="pres">
      <dgm:prSet presAssocID="{B7805248-DBD1-4886-9807-519EA7EBA4B5}" presName="sibTrans" presStyleCnt="0"/>
      <dgm:spPr/>
    </dgm:pt>
    <dgm:pt modelId="{DD790B29-FDE3-4D73-B9A1-F102F3A68383}" type="pres">
      <dgm:prSet presAssocID="{3DA15DC0-1AF3-43F7-9224-E8445CBEC65A}" presName="compNode" presStyleCnt="0"/>
      <dgm:spPr/>
    </dgm:pt>
    <dgm:pt modelId="{7E4B0E68-5B44-463C-96CF-CE33ABCEDB94}" type="pres">
      <dgm:prSet presAssocID="{3DA15DC0-1AF3-43F7-9224-E8445CBEC65A}" presName="bgRect" presStyleLbl="bgShp" presStyleIdx="1" presStyleCnt="2"/>
      <dgm:spPr/>
    </dgm:pt>
    <dgm:pt modelId="{1A3252FC-0459-4CB2-B811-E7CD1E7E1F74}" type="pres">
      <dgm:prSet presAssocID="{3DA15DC0-1AF3-43F7-9224-E8445CBEC65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4DD89A9-2FD8-46C7-9EDA-4EC519E32E27}" type="pres">
      <dgm:prSet presAssocID="{3DA15DC0-1AF3-43F7-9224-E8445CBEC65A}" presName="spaceRect" presStyleCnt="0"/>
      <dgm:spPr/>
    </dgm:pt>
    <dgm:pt modelId="{C6C2BED9-DE47-4250-9174-985A8A8121C5}" type="pres">
      <dgm:prSet presAssocID="{3DA15DC0-1AF3-43F7-9224-E8445CBEC65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BD2D6F-8CB5-438A-98F9-DA4C1FB07A2F}" type="presOf" srcId="{9A749B29-D4DE-4491-BE0F-3440013493F9}" destId="{227722E5-ECA2-4301-BF35-1E7743E9DAD6}" srcOrd="0" destOrd="0" presId="urn:microsoft.com/office/officeart/2018/2/layout/IconVerticalSolidList"/>
    <dgm:cxn modelId="{6BAED879-6448-4A29-B5B3-A2F5CEE16915}" srcId="{D1C81D00-C643-425A-B8FC-63068A0D8315}" destId="{3DA15DC0-1AF3-43F7-9224-E8445CBEC65A}" srcOrd="1" destOrd="0" parTransId="{2ACB067A-231B-4602-B901-9082C9118368}" sibTransId="{E928BD85-898A-49A4-8175-EFA2EC863850}"/>
    <dgm:cxn modelId="{679AE2B7-38CB-4C4C-82F9-B5C413ACDED0}" type="presOf" srcId="{3DA15DC0-1AF3-43F7-9224-E8445CBEC65A}" destId="{C6C2BED9-DE47-4250-9174-985A8A8121C5}" srcOrd="0" destOrd="0" presId="urn:microsoft.com/office/officeart/2018/2/layout/IconVerticalSolidList"/>
    <dgm:cxn modelId="{F7CFE2BF-35A7-4D4D-8937-C429D058666D}" type="presOf" srcId="{D1C81D00-C643-425A-B8FC-63068A0D8315}" destId="{0A961120-09A7-4D9D-9397-E94B5E1C08FD}" srcOrd="0" destOrd="0" presId="urn:microsoft.com/office/officeart/2018/2/layout/IconVerticalSolidList"/>
    <dgm:cxn modelId="{9003A2E9-1D85-469E-9FA8-E54B838F6FEF}" srcId="{D1C81D00-C643-425A-B8FC-63068A0D8315}" destId="{9A749B29-D4DE-4491-BE0F-3440013493F9}" srcOrd="0" destOrd="0" parTransId="{1259EEB5-D044-430D-9932-E765313F939D}" sibTransId="{B7805248-DBD1-4886-9807-519EA7EBA4B5}"/>
    <dgm:cxn modelId="{6AD9928F-FB8B-46DA-96CC-BE8235F7A277}" type="presParOf" srcId="{0A961120-09A7-4D9D-9397-E94B5E1C08FD}" destId="{F9BAFE95-C831-48D3-ABB0-38BA0451E701}" srcOrd="0" destOrd="0" presId="urn:microsoft.com/office/officeart/2018/2/layout/IconVerticalSolidList"/>
    <dgm:cxn modelId="{644B4620-647B-47F8-B491-06FC725F67D3}" type="presParOf" srcId="{F9BAFE95-C831-48D3-ABB0-38BA0451E701}" destId="{A1930B1B-6772-459B-BDF8-AAD5ED2EEB2E}" srcOrd="0" destOrd="0" presId="urn:microsoft.com/office/officeart/2018/2/layout/IconVerticalSolidList"/>
    <dgm:cxn modelId="{5F53862C-667E-4B85-8091-A7FC39E876EF}" type="presParOf" srcId="{F9BAFE95-C831-48D3-ABB0-38BA0451E701}" destId="{35BAF4C1-FB4B-4A91-A4DB-95D6A7978EF3}" srcOrd="1" destOrd="0" presId="urn:microsoft.com/office/officeart/2018/2/layout/IconVerticalSolidList"/>
    <dgm:cxn modelId="{7F5111A4-70F5-4366-9B2B-504EFD337108}" type="presParOf" srcId="{F9BAFE95-C831-48D3-ABB0-38BA0451E701}" destId="{E8EEA32C-C46E-424B-8986-68E5C088D25F}" srcOrd="2" destOrd="0" presId="urn:microsoft.com/office/officeart/2018/2/layout/IconVerticalSolidList"/>
    <dgm:cxn modelId="{0F53FC69-5D3E-4096-9C12-5BF66D0BA36E}" type="presParOf" srcId="{F9BAFE95-C831-48D3-ABB0-38BA0451E701}" destId="{227722E5-ECA2-4301-BF35-1E7743E9DAD6}" srcOrd="3" destOrd="0" presId="urn:microsoft.com/office/officeart/2018/2/layout/IconVerticalSolidList"/>
    <dgm:cxn modelId="{C46E1A52-F6A6-48B6-B8CE-AD46483B2F07}" type="presParOf" srcId="{0A961120-09A7-4D9D-9397-E94B5E1C08FD}" destId="{129B30D1-01FD-4721-8C92-9695D87ECF1F}" srcOrd="1" destOrd="0" presId="urn:microsoft.com/office/officeart/2018/2/layout/IconVerticalSolidList"/>
    <dgm:cxn modelId="{6EA8001C-46B8-407E-AFFE-E64E1829B675}" type="presParOf" srcId="{0A961120-09A7-4D9D-9397-E94B5E1C08FD}" destId="{DD790B29-FDE3-4D73-B9A1-F102F3A68383}" srcOrd="2" destOrd="0" presId="urn:microsoft.com/office/officeart/2018/2/layout/IconVerticalSolidList"/>
    <dgm:cxn modelId="{572815A4-41C3-481F-A473-FC2B8B0A2267}" type="presParOf" srcId="{DD790B29-FDE3-4D73-B9A1-F102F3A68383}" destId="{7E4B0E68-5B44-463C-96CF-CE33ABCEDB94}" srcOrd="0" destOrd="0" presId="urn:microsoft.com/office/officeart/2018/2/layout/IconVerticalSolidList"/>
    <dgm:cxn modelId="{8C30B464-CD72-4461-93C8-0366B4D10FEA}" type="presParOf" srcId="{DD790B29-FDE3-4D73-B9A1-F102F3A68383}" destId="{1A3252FC-0459-4CB2-B811-E7CD1E7E1F74}" srcOrd="1" destOrd="0" presId="urn:microsoft.com/office/officeart/2018/2/layout/IconVerticalSolidList"/>
    <dgm:cxn modelId="{6669A55B-B330-47EF-9AA3-6C35DCF68D7B}" type="presParOf" srcId="{DD790B29-FDE3-4D73-B9A1-F102F3A68383}" destId="{A4DD89A9-2FD8-46C7-9EDA-4EC519E32E27}" srcOrd="2" destOrd="0" presId="urn:microsoft.com/office/officeart/2018/2/layout/IconVerticalSolidList"/>
    <dgm:cxn modelId="{3DF24024-86D2-4EA3-B197-6A7DE8B0BE2D}" type="presParOf" srcId="{DD790B29-FDE3-4D73-B9A1-F102F3A68383}" destId="{C6C2BED9-DE47-4250-9174-985A8A8121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860CC-43E3-4D75-8529-C4AB89D7331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79DDBF8-2E82-4EB6-A023-AF80E878F93C}">
      <dgm:prSet/>
      <dgm:spPr/>
      <dgm:t>
        <a:bodyPr/>
        <a:lstStyle/>
        <a:p>
          <a:pPr>
            <a:defRPr cap="all"/>
          </a:pPr>
          <a:r>
            <a:rPr lang="en-US"/>
            <a:t>Buying a home can be one of your best investments.</a:t>
          </a:r>
        </a:p>
      </dgm:t>
    </dgm:pt>
    <dgm:pt modelId="{D17C7E67-0B7E-4DD7-AF7C-584C023047A4}" type="parTrans" cxnId="{3059BB90-C26A-44BE-8033-F0F69D8CBFFB}">
      <dgm:prSet/>
      <dgm:spPr/>
      <dgm:t>
        <a:bodyPr/>
        <a:lstStyle/>
        <a:p>
          <a:endParaRPr lang="en-US"/>
        </a:p>
      </dgm:t>
    </dgm:pt>
    <dgm:pt modelId="{24EEE730-3639-487F-8B1D-33BAE6058EBE}" type="sibTrans" cxnId="{3059BB90-C26A-44BE-8033-F0F69D8CBFFB}">
      <dgm:prSet/>
      <dgm:spPr/>
      <dgm:t>
        <a:bodyPr/>
        <a:lstStyle/>
        <a:p>
          <a:endParaRPr lang="en-US"/>
        </a:p>
      </dgm:t>
    </dgm:pt>
    <dgm:pt modelId="{216D9225-C56E-4843-8E06-1ABB62FB85DE}">
      <dgm:prSet/>
      <dgm:spPr/>
      <dgm:t>
        <a:bodyPr/>
        <a:lstStyle/>
        <a:p>
          <a:pPr>
            <a:defRPr cap="all"/>
          </a:pPr>
          <a:r>
            <a:rPr lang="en-US"/>
            <a:t>Average yearly returns are 11.1% and trending higher.</a:t>
          </a:r>
        </a:p>
      </dgm:t>
    </dgm:pt>
    <dgm:pt modelId="{92218F3E-304F-4FF6-80A4-0656EE3B9441}" type="parTrans" cxnId="{577EF8D3-4C47-4F49-BD40-1C8E4D2FFEFC}">
      <dgm:prSet/>
      <dgm:spPr/>
      <dgm:t>
        <a:bodyPr/>
        <a:lstStyle/>
        <a:p>
          <a:endParaRPr lang="en-US"/>
        </a:p>
      </dgm:t>
    </dgm:pt>
    <dgm:pt modelId="{59898A92-6719-4B14-8A54-C547E4044AE4}" type="sibTrans" cxnId="{577EF8D3-4C47-4F49-BD40-1C8E4D2FFEFC}">
      <dgm:prSet/>
      <dgm:spPr/>
      <dgm:t>
        <a:bodyPr/>
        <a:lstStyle/>
        <a:p>
          <a:endParaRPr lang="en-US"/>
        </a:p>
      </dgm:t>
    </dgm:pt>
    <dgm:pt modelId="{D850220E-AE91-4C53-B0B9-A3F92DC454A3}" type="pres">
      <dgm:prSet presAssocID="{BD3860CC-43E3-4D75-8529-C4AB89D73312}" presName="root" presStyleCnt="0">
        <dgm:presLayoutVars>
          <dgm:dir/>
          <dgm:resizeHandles val="exact"/>
        </dgm:presLayoutVars>
      </dgm:prSet>
      <dgm:spPr/>
    </dgm:pt>
    <dgm:pt modelId="{98359C9C-AA40-455B-8279-C85839E6FDB3}" type="pres">
      <dgm:prSet presAssocID="{A79DDBF8-2E82-4EB6-A023-AF80E878F93C}" presName="compNode" presStyleCnt="0"/>
      <dgm:spPr/>
    </dgm:pt>
    <dgm:pt modelId="{6C65264A-83AF-4C69-BBDB-3DDE2736D490}" type="pres">
      <dgm:prSet presAssocID="{A79DDBF8-2E82-4EB6-A023-AF80E878F93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EED9078-9705-4139-8B09-D6336C3C623E}" type="pres">
      <dgm:prSet presAssocID="{A79DDBF8-2E82-4EB6-A023-AF80E878F9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CEDCEFC-254E-46D4-B233-45FC898C7D65}" type="pres">
      <dgm:prSet presAssocID="{A79DDBF8-2E82-4EB6-A023-AF80E878F93C}" presName="spaceRect" presStyleCnt="0"/>
      <dgm:spPr/>
    </dgm:pt>
    <dgm:pt modelId="{53F2D8BE-3BC7-43BA-9691-A4C2D8922942}" type="pres">
      <dgm:prSet presAssocID="{A79DDBF8-2E82-4EB6-A023-AF80E878F93C}" presName="textRect" presStyleLbl="revTx" presStyleIdx="0" presStyleCnt="2">
        <dgm:presLayoutVars>
          <dgm:chMax val="1"/>
          <dgm:chPref val="1"/>
        </dgm:presLayoutVars>
      </dgm:prSet>
      <dgm:spPr/>
    </dgm:pt>
    <dgm:pt modelId="{477C254D-4765-4149-AB57-0DFFA771547C}" type="pres">
      <dgm:prSet presAssocID="{24EEE730-3639-487F-8B1D-33BAE6058EBE}" presName="sibTrans" presStyleCnt="0"/>
      <dgm:spPr/>
    </dgm:pt>
    <dgm:pt modelId="{E9B0C581-20B8-4A13-85F1-12C41B9D7D32}" type="pres">
      <dgm:prSet presAssocID="{216D9225-C56E-4843-8E06-1ABB62FB85DE}" presName="compNode" presStyleCnt="0"/>
      <dgm:spPr/>
    </dgm:pt>
    <dgm:pt modelId="{B26EB618-B4EB-4020-AC4A-380AD2972C5F}" type="pres">
      <dgm:prSet presAssocID="{216D9225-C56E-4843-8E06-1ABB62FB85D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0564AA9-C403-47B1-9866-6D2FBDEF9032}" type="pres">
      <dgm:prSet presAssocID="{216D9225-C56E-4843-8E06-1ABB62FB85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CEA6C91-2A7F-4A9F-93AD-DA65E12200ED}" type="pres">
      <dgm:prSet presAssocID="{216D9225-C56E-4843-8E06-1ABB62FB85DE}" presName="spaceRect" presStyleCnt="0"/>
      <dgm:spPr/>
    </dgm:pt>
    <dgm:pt modelId="{248A6561-3009-4A33-B21B-6280DDB72986}" type="pres">
      <dgm:prSet presAssocID="{216D9225-C56E-4843-8E06-1ABB62FB85D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059BB90-C26A-44BE-8033-F0F69D8CBFFB}" srcId="{BD3860CC-43E3-4D75-8529-C4AB89D73312}" destId="{A79DDBF8-2E82-4EB6-A023-AF80E878F93C}" srcOrd="0" destOrd="0" parTransId="{D17C7E67-0B7E-4DD7-AF7C-584C023047A4}" sibTransId="{24EEE730-3639-487F-8B1D-33BAE6058EBE}"/>
    <dgm:cxn modelId="{577EF8D3-4C47-4F49-BD40-1C8E4D2FFEFC}" srcId="{BD3860CC-43E3-4D75-8529-C4AB89D73312}" destId="{216D9225-C56E-4843-8E06-1ABB62FB85DE}" srcOrd="1" destOrd="0" parTransId="{92218F3E-304F-4FF6-80A4-0656EE3B9441}" sibTransId="{59898A92-6719-4B14-8A54-C547E4044AE4}"/>
    <dgm:cxn modelId="{4334C0DC-11A8-41E3-A1BD-BEF5266B014C}" type="presOf" srcId="{A79DDBF8-2E82-4EB6-A023-AF80E878F93C}" destId="{53F2D8BE-3BC7-43BA-9691-A4C2D8922942}" srcOrd="0" destOrd="0" presId="urn:microsoft.com/office/officeart/2018/5/layout/IconLeafLabelList"/>
    <dgm:cxn modelId="{2E4EF7ED-FFFF-472D-A9DF-BD9B13563FD2}" type="presOf" srcId="{BD3860CC-43E3-4D75-8529-C4AB89D73312}" destId="{D850220E-AE91-4C53-B0B9-A3F92DC454A3}" srcOrd="0" destOrd="0" presId="urn:microsoft.com/office/officeart/2018/5/layout/IconLeafLabelList"/>
    <dgm:cxn modelId="{5A41FEEF-EA06-4521-9D00-06A8B3E7E6F2}" type="presOf" srcId="{216D9225-C56E-4843-8E06-1ABB62FB85DE}" destId="{248A6561-3009-4A33-B21B-6280DDB72986}" srcOrd="0" destOrd="0" presId="urn:microsoft.com/office/officeart/2018/5/layout/IconLeafLabelList"/>
    <dgm:cxn modelId="{984977A5-23E1-4A68-AFAA-FC00287116A6}" type="presParOf" srcId="{D850220E-AE91-4C53-B0B9-A3F92DC454A3}" destId="{98359C9C-AA40-455B-8279-C85839E6FDB3}" srcOrd="0" destOrd="0" presId="urn:microsoft.com/office/officeart/2018/5/layout/IconLeafLabelList"/>
    <dgm:cxn modelId="{1DA268D4-8017-4E09-A9EA-46951B667AAD}" type="presParOf" srcId="{98359C9C-AA40-455B-8279-C85839E6FDB3}" destId="{6C65264A-83AF-4C69-BBDB-3DDE2736D490}" srcOrd="0" destOrd="0" presId="urn:microsoft.com/office/officeart/2018/5/layout/IconLeafLabelList"/>
    <dgm:cxn modelId="{292CD307-CA1A-4C62-8BE8-FF1FCFB62A04}" type="presParOf" srcId="{98359C9C-AA40-455B-8279-C85839E6FDB3}" destId="{FEED9078-9705-4139-8B09-D6336C3C623E}" srcOrd="1" destOrd="0" presId="urn:microsoft.com/office/officeart/2018/5/layout/IconLeafLabelList"/>
    <dgm:cxn modelId="{67914FBF-95C9-46A4-9C62-F604456DF907}" type="presParOf" srcId="{98359C9C-AA40-455B-8279-C85839E6FDB3}" destId="{1CEDCEFC-254E-46D4-B233-45FC898C7D65}" srcOrd="2" destOrd="0" presId="urn:microsoft.com/office/officeart/2018/5/layout/IconLeafLabelList"/>
    <dgm:cxn modelId="{EAEBAE39-9ECA-4AB8-9AA7-1C08F1A8BC06}" type="presParOf" srcId="{98359C9C-AA40-455B-8279-C85839E6FDB3}" destId="{53F2D8BE-3BC7-43BA-9691-A4C2D8922942}" srcOrd="3" destOrd="0" presId="urn:microsoft.com/office/officeart/2018/5/layout/IconLeafLabelList"/>
    <dgm:cxn modelId="{7C883850-EADC-45EA-90AA-1B8782DC01EE}" type="presParOf" srcId="{D850220E-AE91-4C53-B0B9-A3F92DC454A3}" destId="{477C254D-4765-4149-AB57-0DFFA771547C}" srcOrd="1" destOrd="0" presId="urn:microsoft.com/office/officeart/2018/5/layout/IconLeafLabelList"/>
    <dgm:cxn modelId="{558C8F61-4DE5-4F68-9B4D-57A3CFAE898E}" type="presParOf" srcId="{D850220E-AE91-4C53-B0B9-A3F92DC454A3}" destId="{E9B0C581-20B8-4A13-85F1-12C41B9D7D32}" srcOrd="2" destOrd="0" presId="urn:microsoft.com/office/officeart/2018/5/layout/IconLeafLabelList"/>
    <dgm:cxn modelId="{114C3F9F-8F50-4EA2-A42B-7F7E32BD0B74}" type="presParOf" srcId="{E9B0C581-20B8-4A13-85F1-12C41B9D7D32}" destId="{B26EB618-B4EB-4020-AC4A-380AD2972C5F}" srcOrd="0" destOrd="0" presId="urn:microsoft.com/office/officeart/2018/5/layout/IconLeafLabelList"/>
    <dgm:cxn modelId="{F8798E1A-7851-4A32-950B-6D811FB56F79}" type="presParOf" srcId="{E9B0C581-20B8-4A13-85F1-12C41B9D7D32}" destId="{70564AA9-C403-47B1-9866-6D2FBDEF9032}" srcOrd="1" destOrd="0" presId="urn:microsoft.com/office/officeart/2018/5/layout/IconLeafLabelList"/>
    <dgm:cxn modelId="{FFB2612C-C9E1-43B0-A078-402CC17F4875}" type="presParOf" srcId="{E9B0C581-20B8-4A13-85F1-12C41B9D7D32}" destId="{5CEA6C91-2A7F-4A9F-93AD-DA65E12200ED}" srcOrd="2" destOrd="0" presId="urn:microsoft.com/office/officeart/2018/5/layout/IconLeafLabelList"/>
    <dgm:cxn modelId="{7E717F59-BA99-442D-B2CB-72FEC46C0AB8}" type="presParOf" srcId="{E9B0C581-20B8-4A13-85F1-12C41B9D7D32}" destId="{248A6561-3009-4A33-B21B-6280DDB7298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753FD3-99AD-41BB-A09C-99AF98EA0C3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2CFEC96-E6EB-4BE6-BB06-EF8487CDE398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Compound Interest Calculator </a:t>
          </a:r>
          <a:r>
            <a:rPr lang="en-US"/>
            <a:t>from Investor.gov</a:t>
          </a:r>
        </a:p>
      </dgm:t>
    </dgm:pt>
    <dgm:pt modelId="{B95FC8E1-F2E8-4EB3-A262-2C0E492CB1D2}" type="parTrans" cxnId="{00D46278-38C2-4833-9612-FE7B16CFE8A5}">
      <dgm:prSet/>
      <dgm:spPr/>
      <dgm:t>
        <a:bodyPr/>
        <a:lstStyle/>
        <a:p>
          <a:endParaRPr lang="en-US"/>
        </a:p>
      </dgm:t>
    </dgm:pt>
    <dgm:pt modelId="{6D83291B-636A-4DEA-9370-110CE6750D00}" type="sibTrans" cxnId="{00D46278-38C2-4833-9612-FE7B16CFE8A5}">
      <dgm:prSet/>
      <dgm:spPr/>
      <dgm:t>
        <a:bodyPr/>
        <a:lstStyle/>
        <a:p>
          <a:endParaRPr lang="en-US"/>
        </a:p>
      </dgm:t>
    </dgm:pt>
    <dgm:pt modelId="{4739C491-6667-4DDF-8196-4C4B294809AC}">
      <dgm:prSet custT="1"/>
      <dgm:spPr/>
      <dgm:t>
        <a:bodyPr/>
        <a:lstStyle/>
        <a:p>
          <a:r>
            <a:rPr lang="en-US" sz="2400" dirty="0"/>
            <a:t>How much would you have to invest each month at your present age to become a millionaire at age 65? Assume a 7% interest rate and a zero-interest variance.</a:t>
          </a:r>
        </a:p>
      </dgm:t>
    </dgm:pt>
    <dgm:pt modelId="{F89B30A0-C3D4-4654-A5AD-AF457BDD7F0C}" type="parTrans" cxnId="{6C9CEAFE-1CD8-440B-9F37-0C4CFAA6C918}">
      <dgm:prSet/>
      <dgm:spPr/>
      <dgm:t>
        <a:bodyPr/>
        <a:lstStyle/>
        <a:p>
          <a:endParaRPr lang="en-US"/>
        </a:p>
      </dgm:t>
    </dgm:pt>
    <dgm:pt modelId="{63144186-BCCE-4661-BDBC-4DFE05CBD12A}" type="sibTrans" cxnId="{6C9CEAFE-1CD8-440B-9F37-0C4CFAA6C918}">
      <dgm:prSet/>
      <dgm:spPr/>
      <dgm:t>
        <a:bodyPr/>
        <a:lstStyle/>
        <a:p>
          <a:endParaRPr lang="en-US"/>
        </a:p>
      </dgm:t>
    </dgm:pt>
    <dgm:pt modelId="{894A4F8C-1332-43EF-B6CC-E49DFAF64617}" type="pres">
      <dgm:prSet presAssocID="{55753FD3-99AD-41BB-A09C-99AF98EA0C35}" presName="root" presStyleCnt="0">
        <dgm:presLayoutVars>
          <dgm:dir/>
          <dgm:resizeHandles val="exact"/>
        </dgm:presLayoutVars>
      </dgm:prSet>
      <dgm:spPr/>
    </dgm:pt>
    <dgm:pt modelId="{59F2792A-564E-4126-8772-8B96C53B6BCF}" type="pres">
      <dgm:prSet presAssocID="{55753FD3-99AD-41BB-A09C-99AF98EA0C35}" presName="container" presStyleCnt="0">
        <dgm:presLayoutVars>
          <dgm:dir/>
          <dgm:resizeHandles val="exact"/>
        </dgm:presLayoutVars>
      </dgm:prSet>
      <dgm:spPr/>
    </dgm:pt>
    <dgm:pt modelId="{45BFBF91-0CE9-4F78-A08D-A4B1C7AE5514}" type="pres">
      <dgm:prSet presAssocID="{72CFEC96-E6EB-4BE6-BB06-EF8487CDE398}" presName="compNode" presStyleCnt="0"/>
      <dgm:spPr/>
    </dgm:pt>
    <dgm:pt modelId="{402E75A1-8178-4D8D-BFAA-93D26DD4B822}" type="pres">
      <dgm:prSet presAssocID="{72CFEC96-E6EB-4BE6-BB06-EF8487CDE398}" presName="iconBgRect" presStyleLbl="bgShp" presStyleIdx="0" presStyleCnt="2"/>
      <dgm:spPr/>
    </dgm:pt>
    <dgm:pt modelId="{5BB1A70B-4940-49D4-8D1E-C0E315BB0E5A}" type="pres">
      <dgm:prSet presAssocID="{72CFEC96-E6EB-4BE6-BB06-EF8487CDE398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4C521BB7-6404-426D-8CD4-A76C0F4900D8}" type="pres">
      <dgm:prSet presAssocID="{72CFEC96-E6EB-4BE6-BB06-EF8487CDE398}" presName="spaceRect" presStyleCnt="0"/>
      <dgm:spPr/>
    </dgm:pt>
    <dgm:pt modelId="{C6135F42-88C3-460C-9FC7-A06D2B25C412}" type="pres">
      <dgm:prSet presAssocID="{72CFEC96-E6EB-4BE6-BB06-EF8487CDE398}" presName="textRect" presStyleLbl="revTx" presStyleIdx="0" presStyleCnt="2">
        <dgm:presLayoutVars>
          <dgm:chMax val="1"/>
          <dgm:chPref val="1"/>
        </dgm:presLayoutVars>
      </dgm:prSet>
      <dgm:spPr/>
    </dgm:pt>
    <dgm:pt modelId="{5FCBD161-D263-4120-AC2D-50107B6BBC62}" type="pres">
      <dgm:prSet presAssocID="{6D83291B-636A-4DEA-9370-110CE6750D00}" presName="sibTrans" presStyleLbl="sibTrans2D1" presStyleIdx="0" presStyleCnt="0"/>
      <dgm:spPr/>
    </dgm:pt>
    <dgm:pt modelId="{CF62E565-D426-447D-851F-D9E7AFA1E37D}" type="pres">
      <dgm:prSet presAssocID="{4739C491-6667-4DDF-8196-4C4B294809AC}" presName="compNode" presStyleCnt="0"/>
      <dgm:spPr/>
    </dgm:pt>
    <dgm:pt modelId="{CCA79254-50BD-485E-8BE3-1647C8A7C45B}" type="pres">
      <dgm:prSet presAssocID="{4739C491-6667-4DDF-8196-4C4B294809AC}" presName="iconBgRect" presStyleLbl="bgShp" presStyleIdx="1" presStyleCnt="2"/>
      <dgm:spPr/>
    </dgm:pt>
    <dgm:pt modelId="{9A75CD5B-418F-4749-9BF5-21DA9492AA77}" type="pres">
      <dgm:prSet presAssocID="{4739C491-6667-4DDF-8196-4C4B294809A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22DD4A9-0093-4BD5-BFFA-34433970618D}" type="pres">
      <dgm:prSet presAssocID="{4739C491-6667-4DDF-8196-4C4B294809AC}" presName="spaceRect" presStyleCnt="0"/>
      <dgm:spPr/>
    </dgm:pt>
    <dgm:pt modelId="{DBBF5584-4C00-4B11-91A8-F85ACBFF9B07}" type="pres">
      <dgm:prSet presAssocID="{4739C491-6667-4DDF-8196-4C4B294809AC}" presName="textRect" presStyleLbl="revTx" presStyleIdx="1" presStyleCnt="2" custLinFactNeighborX="-2112" custLinFactNeighborY="-40989">
        <dgm:presLayoutVars>
          <dgm:chMax val="1"/>
          <dgm:chPref val="1"/>
        </dgm:presLayoutVars>
      </dgm:prSet>
      <dgm:spPr/>
    </dgm:pt>
  </dgm:ptLst>
  <dgm:cxnLst>
    <dgm:cxn modelId="{37F0220D-9362-4451-9E79-D14BB3C641C3}" type="presOf" srcId="{72CFEC96-E6EB-4BE6-BB06-EF8487CDE398}" destId="{C6135F42-88C3-460C-9FC7-A06D2B25C412}" srcOrd="0" destOrd="0" presId="urn:microsoft.com/office/officeart/2018/2/layout/IconCircleList"/>
    <dgm:cxn modelId="{DAD33122-819E-4A05-852B-E7CEEA3BE05C}" type="presOf" srcId="{4739C491-6667-4DDF-8196-4C4B294809AC}" destId="{DBBF5584-4C00-4B11-91A8-F85ACBFF9B07}" srcOrd="0" destOrd="0" presId="urn:microsoft.com/office/officeart/2018/2/layout/IconCircleList"/>
    <dgm:cxn modelId="{7FC6F532-8A66-4583-BB6B-FEBF6C691807}" type="presOf" srcId="{6D83291B-636A-4DEA-9370-110CE6750D00}" destId="{5FCBD161-D263-4120-AC2D-50107B6BBC62}" srcOrd="0" destOrd="0" presId="urn:microsoft.com/office/officeart/2018/2/layout/IconCircleList"/>
    <dgm:cxn modelId="{29531935-FCDE-4B18-BABE-FDDBA3DDC52C}" type="presOf" srcId="{55753FD3-99AD-41BB-A09C-99AF98EA0C35}" destId="{894A4F8C-1332-43EF-B6CC-E49DFAF64617}" srcOrd="0" destOrd="0" presId="urn:microsoft.com/office/officeart/2018/2/layout/IconCircleList"/>
    <dgm:cxn modelId="{00D46278-38C2-4833-9612-FE7B16CFE8A5}" srcId="{55753FD3-99AD-41BB-A09C-99AF98EA0C35}" destId="{72CFEC96-E6EB-4BE6-BB06-EF8487CDE398}" srcOrd="0" destOrd="0" parTransId="{B95FC8E1-F2E8-4EB3-A262-2C0E492CB1D2}" sibTransId="{6D83291B-636A-4DEA-9370-110CE6750D00}"/>
    <dgm:cxn modelId="{6C9CEAFE-1CD8-440B-9F37-0C4CFAA6C918}" srcId="{55753FD3-99AD-41BB-A09C-99AF98EA0C35}" destId="{4739C491-6667-4DDF-8196-4C4B294809AC}" srcOrd="1" destOrd="0" parTransId="{F89B30A0-C3D4-4654-A5AD-AF457BDD7F0C}" sibTransId="{63144186-BCCE-4661-BDBC-4DFE05CBD12A}"/>
    <dgm:cxn modelId="{5B874750-5A53-429A-9033-FF18800E5DFE}" type="presParOf" srcId="{894A4F8C-1332-43EF-B6CC-E49DFAF64617}" destId="{59F2792A-564E-4126-8772-8B96C53B6BCF}" srcOrd="0" destOrd="0" presId="urn:microsoft.com/office/officeart/2018/2/layout/IconCircleList"/>
    <dgm:cxn modelId="{C010D5BD-5055-4B5B-82E2-B98E86C57E69}" type="presParOf" srcId="{59F2792A-564E-4126-8772-8B96C53B6BCF}" destId="{45BFBF91-0CE9-4F78-A08D-A4B1C7AE5514}" srcOrd="0" destOrd="0" presId="urn:microsoft.com/office/officeart/2018/2/layout/IconCircleList"/>
    <dgm:cxn modelId="{E782E4D1-DA73-4B80-8084-367FCE823BF4}" type="presParOf" srcId="{45BFBF91-0CE9-4F78-A08D-A4B1C7AE5514}" destId="{402E75A1-8178-4D8D-BFAA-93D26DD4B822}" srcOrd="0" destOrd="0" presId="urn:microsoft.com/office/officeart/2018/2/layout/IconCircleList"/>
    <dgm:cxn modelId="{7D27E8F7-7B91-4A00-88A6-13401A45B240}" type="presParOf" srcId="{45BFBF91-0CE9-4F78-A08D-A4B1C7AE5514}" destId="{5BB1A70B-4940-49D4-8D1E-C0E315BB0E5A}" srcOrd="1" destOrd="0" presId="urn:microsoft.com/office/officeart/2018/2/layout/IconCircleList"/>
    <dgm:cxn modelId="{BA526EB5-3500-44E4-A0FC-2A0BE98DA5AA}" type="presParOf" srcId="{45BFBF91-0CE9-4F78-A08D-A4B1C7AE5514}" destId="{4C521BB7-6404-426D-8CD4-A76C0F4900D8}" srcOrd="2" destOrd="0" presId="urn:microsoft.com/office/officeart/2018/2/layout/IconCircleList"/>
    <dgm:cxn modelId="{B7D06F6B-BCE1-45A6-9390-60E12CB2F0CA}" type="presParOf" srcId="{45BFBF91-0CE9-4F78-A08D-A4B1C7AE5514}" destId="{C6135F42-88C3-460C-9FC7-A06D2B25C412}" srcOrd="3" destOrd="0" presId="urn:microsoft.com/office/officeart/2018/2/layout/IconCircleList"/>
    <dgm:cxn modelId="{D9A45118-EFE3-48DC-B6E8-5D3B027B9FE1}" type="presParOf" srcId="{59F2792A-564E-4126-8772-8B96C53B6BCF}" destId="{5FCBD161-D263-4120-AC2D-50107B6BBC62}" srcOrd="1" destOrd="0" presId="urn:microsoft.com/office/officeart/2018/2/layout/IconCircleList"/>
    <dgm:cxn modelId="{398B95D0-B7CA-4097-A5D9-05EF06141224}" type="presParOf" srcId="{59F2792A-564E-4126-8772-8B96C53B6BCF}" destId="{CF62E565-D426-447D-851F-D9E7AFA1E37D}" srcOrd="2" destOrd="0" presId="urn:microsoft.com/office/officeart/2018/2/layout/IconCircleList"/>
    <dgm:cxn modelId="{952980DE-E041-431C-B097-6EEBE76DF22D}" type="presParOf" srcId="{CF62E565-D426-447D-851F-D9E7AFA1E37D}" destId="{CCA79254-50BD-485E-8BE3-1647C8A7C45B}" srcOrd="0" destOrd="0" presId="urn:microsoft.com/office/officeart/2018/2/layout/IconCircleList"/>
    <dgm:cxn modelId="{ACD0B9CD-4ADD-4E41-8994-FB33385D0AA0}" type="presParOf" srcId="{CF62E565-D426-447D-851F-D9E7AFA1E37D}" destId="{9A75CD5B-418F-4749-9BF5-21DA9492AA77}" srcOrd="1" destOrd="0" presId="urn:microsoft.com/office/officeart/2018/2/layout/IconCircleList"/>
    <dgm:cxn modelId="{EC588F40-9840-4E4D-9C21-123711509B35}" type="presParOf" srcId="{CF62E565-D426-447D-851F-D9E7AFA1E37D}" destId="{B22DD4A9-0093-4BD5-BFFA-34433970618D}" srcOrd="2" destOrd="0" presId="urn:microsoft.com/office/officeart/2018/2/layout/IconCircleList"/>
    <dgm:cxn modelId="{106C5174-5573-4E4E-80E3-AD8AD1AC7353}" type="presParOf" srcId="{CF62E565-D426-447D-851F-D9E7AFA1E37D}" destId="{DBBF5584-4C00-4B11-91A8-F85ACBFF9B0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50F94-BC35-4A74-B6F5-1CDE78E4D992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175A5-BED8-4B0C-99F3-0842217057A7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AF853-181D-45D3-A6AB-D37CFAF791B3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Get in the habit of saving money, even if it is a small amount</a:t>
          </a:r>
        </a:p>
      </dsp:txBody>
      <dsp:txXfrm>
        <a:off x="75768" y="3053169"/>
        <a:ext cx="3093750" cy="720000"/>
      </dsp:txXfrm>
    </dsp:sp>
    <dsp:sp modelId="{5469D311-7F59-4545-80C6-7ED8D3268455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77A46-C0E0-41CE-8430-972B1A669883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3FFA9-1D01-48D4-8096-09758946C609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Save for an emergency fund</a:t>
          </a:r>
        </a:p>
      </dsp:txBody>
      <dsp:txXfrm>
        <a:off x="3710925" y="3053169"/>
        <a:ext cx="3093750" cy="720000"/>
      </dsp:txXfrm>
    </dsp:sp>
    <dsp:sp modelId="{622314E6-B709-4954-97ED-F4D86975D698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A1F8D-C99B-44EB-BA78-D76B68C62281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0FCC7-DE78-49CD-AAD3-12E2CC418D0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Avoid too much debt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8038D-D75C-471D-BE22-8526C4EA43C2}">
      <dsp:nvSpPr>
        <dsp:cNvPr id="0" name=""/>
        <dsp:cNvSpPr/>
      </dsp:nvSpPr>
      <dsp:spPr>
        <a:xfrm>
          <a:off x="0" y="52585"/>
          <a:ext cx="5721484" cy="2069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Simple interest is good if you are paying for a loan.</a:t>
          </a:r>
        </a:p>
      </dsp:txBody>
      <dsp:txXfrm>
        <a:off x="101039" y="153624"/>
        <a:ext cx="5519406" cy="1867725"/>
      </dsp:txXfrm>
    </dsp:sp>
    <dsp:sp modelId="{EC8BAC56-F8B9-4785-AE0F-0D15E1D840C7}">
      <dsp:nvSpPr>
        <dsp:cNvPr id="0" name=""/>
        <dsp:cNvSpPr/>
      </dsp:nvSpPr>
      <dsp:spPr>
        <a:xfrm>
          <a:off x="0" y="2228949"/>
          <a:ext cx="5721484" cy="20698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Compound interest is better if you are investing your money. </a:t>
          </a:r>
        </a:p>
      </dsp:txBody>
      <dsp:txXfrm>
        <a:off x="101039" y="2329988"/>
        <a:ext cx="5519406" cy="1867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66FE7-AADC-4926-921D-F8CA042A2616}">
      <dsp:nvSpPr>
        <dsp:cNvPr id="0" name=""/>
        <dsp:cNvSpPr/>
      </dsp:nvSpPr>
      <dsp:spPr>
        <a:xfrm>
          <a:off x="204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2F55A-0CD0-4F1D-AB26-E62A53FAF31D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4FE6E-B4EC-4A60-B425-F20A3514DA03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The higher the risk, the higher the potential reward.</a:t>
          </a:r>
        </a:p>
      </dsp:txBody>
      <dsp:txXfrm>
        <a:off x="1342800" y="3255669"/>
        <a:ext cx="3600000" cy="720000"/>
      </dsp:txXfrm>
    </dsp:sp>
    <dsp:sp modelId="{3BEA4EA5-B99D-426E-9077-96E07BD8D39A}">
      <dsp:nvSpPr>
        <dsp:cNvPr id="0" name=""/>
        <dsp:cNvSpPr/>
      </dsp:nvSpPr>
      <dsp:spPr>
        <a:xfrm>
          <a:off x="627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EC43A-3112-41D8-A8E5-6C21051E8172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DC930-8727-4450-9A25-3A8528EDE5BF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The lower the risk, the lower the potential reward. </a:t>
          </a:r>
        </a:p>
      </dsp:txBody>
      <dsp:txXfrm>
        <a:off x="5572800" y="3255669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2CAAF-E55C-4C57-B8B3-86DA8F848CA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9D23F-4E01-4736-8BDE-8C4350E9F01F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 prefer higher risk and higher rewards.</a:t>
          </a:r>
        </a:p>
      </dsp:txBody>
      <dsp:txXfrm>
        <a:off x="0" y="0"/>
        <a:ext cx="6492875" cy="1276350"/>
      </dsp:txXfrm>
    </dsp:sp>
    <dsp:sp modelId="{7B51EC98-A339-47C1-9B77-6DDD7B8D2E0E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D201B-3F54-446D-BCA2-E304AAC76FED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Or</a:t>
          </a:r>
        </a:p>
      </dsp:txBody>
      <dsp:txXfrm>
        <a:off x="0" y="1276350"/>
        <a:ext cx="6492875" cy="1276350"/>
      </dsp:txXfrm>
    </dsp:sp>
    <dsp:sp modelId="{8F39132B-F30D-4258-9985-151721F13332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561DA-DC09-4DA4-B287-7404838272DE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 prefer lower risk and predictable but lower rewards. </a:t>
          </a:r>
        </a:p>
      </dsp:txBody>
      <dsp:txXfrm>
        <a:off x="0" y="2552700"/>
        <a:ext cx="6492875" cy="1276350"/>
      </dsp:txXfrm>
    </dsp:sp>
    <dsp:sp modelId="{5CB51844-55BA-4BD4-AF67-BA784D0482CD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7D316-897E-4A4A-A2E1-684220C8143B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It all depends on your tolerance for risk. </a:t>
          </a:r>
        </a:p>
      </dsp:txBody>
      <dsp:txXfrm>
        <a:off x="0" y="3829050"/>
        <a:ext cx="6492875" cy="1276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BC17-4C31-4575-BD71-424C27064605}">
      <dsp:nvSpPr>
        <dsp:cNvPr id="0" name=""/>
        <dsp:cNvSpPr/>
      </dsp:nvSpPr>
      <dsp:spPr>
        <a:xfrm>
          <a:off x="1212569" y="911274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F451A-8731-414B-B648-2A3287669C8D}">
      <dsp:nvSpPr>
        <dsp:cNvPr id="0" name=""/>
        <dsp:cNvSpPr/>
      </dsp:nvSpPr>
      <dsp:spPr>
        <a:xfrm>
          <a:off x="417971" y="2536895"/>
          <a:ext cx="2889450" cy="932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These are a collection of investments that are professionally managed. You pay a small percentage of your profits for management. </a:t>
          </a:r>
        </a:p>
      </dsp:txBody>
      <dsp:txXfrm>
        <a:off x="417971" y="2536895"/>
        <a:ext cx="2889450" cy="932226"/>
      </dsp:txXfrm>
    </dsp:sp>
    <dsp:sp modelId="{23A54E53-3B11-4809-BBB1-BF702A77F4C7}">
      <dsp:nvSpPr>
        <dsp:cNvPr id="0" name=""/>
        <dsp:cNvSpPr/>
      </dsp:nvSpPr>
      <dsp:spPr>
        <a:xfrm>
          <a:off x="4607673" y="947455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95064-9C47-4336-9892-D1EE2564B544}">
      <dsp:nvSpPr>
        <dsp:cNvPr id="0" name=""/>
        <dsp:cNvSpPr/>
      </dsp:nvSpPr>
      <dsp:spPr>
        <a:xfrm>
          <a:off x="3813075" y="2616382"/>
          <a:ext cx="28894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When you have a variety of investments, this is called a diversified portfolio.</a:t>
          </a:r>
        </a:p>
      </dsp:txBody>
      <dsp:txXfrm>
        <a:off x="3813075" y="2616382"/>
        <a:ext cx="2889450" cy="787500"/>
      </dsp:txXfrm>
    </dsp:sp>
    <dsp:sp modelId="{2187D89E-CF51-4DF0-8CC9-C8ED16D9F483}">
      <dsp:nvSpPr>
        <dsp:cNvPr id="0" name=""/>
        <dsp:cNvSpPr/>
      </dsp:nvSpPr>
      <dsp:spPr>
        <a:xfrm>
          <a:off x="8002777" y="947455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A727A-BBB3-415B-9435-D4C5B72C300D}">
      <dsp:nvSpPr>
        <dsp:cNvPr id="0" name=""/>
        <dsp:cNvSpPr/>
      </dsp:nvSpPr>
      <dsp:spPr>
        <a:xfrm>
          <a:off x="7208178" y="2616382"/>
          <a:ext cx="28894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Diversified portfolios are less risky since you have a variety of investments. “Don’t put all your eggs in one basket!”</a:t>
          </a:r>
        </a:p>
      </dsp:txBody>
      <dsp:txXfrm>
        <a:off x="7208178" y="2616382"/>
        <a:ext cx="2889450" cy="7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30B1B-6772-459B-BDF8-AAD5ED2EEB2E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AF4C1-FB4B-4A91-A4DB-95D6A7978EF3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722E5-ECA2-4301-BF35-1E7743E9DAD6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Employers offer these plans for retirement savings and investments. Money grows tax free until you take it out. </a:t>
          </a:r>
        </a:p>
      </dsp:txBody>
      <dsp:txXfrm>
        <a:off x="1509882" y="708097"/>
        <a:ext cx="9005717" cy="1307257"/>
      </dsp:txXfrm>
    </dsp:sp>
    <dsp:sp modelId="{7E4B0E68-5B44-463C-96CF-CE33ABCEDB94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252FC-0459-4CB2-B811-E7CD1E7E1F74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2BED9-DE47-4250-9174-985A8A8121C5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Employers sometimes match your contributions. For example, for every dollar you invest, the company adds a dollar. Be sure to take advantage of a 401K by investing as much as possible.</a:t>
          </a:r>
        </a:p>
      </dsp:txBody>
      <dsp:txXfrm>
        <a:off x="1509882" y="2342169"/>
        <a:ext cx="9005717" cy="1307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264A-83AF-4C69-BBDB-3DDE2736D490}">
      <dsp:nvSpPr>
        <dsp:cNvPr id="0" name=""/>
        <dsp:cNvSpPr/>
      </dsp:nvSpPr>
      <dsp:spPr>
        <a:xfrm>
          <a:off x="204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D9078-9705-4139-8B09-D6336C3C623E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D8BE-3BC7-43BA-9691-A4C2D8922942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Buying a home can be one of your best investments.</a:t>
          </a:r>
        </a:p>
      </dsp:txBody>
      <dsp:txXfrm>
        <a:off x="1342800" y="3255669"/>
        <a:ext cx="3600000" cy="720000"/>
      </dsp:txXfrm>
    </dsp:sp>
    <dsp:sp modelId="{B26EB618-B4EB-4020-AC4A-380AD2972C5F}">
      <dsp:nvSpPr>
        <dsp:cNvPr id="0" name=""/>
        <dsp:cNvSpPr/>
      </dsp:nvSpPr>
      <dsp:spPr>
        <a:xfrm>
          <a:off x="627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64AA9-C403-47B1-9866-6D2FBDEF9032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A6561-3009-4A33-B21B-6280DDB72986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Average yearly returns are 11.1% and trending higher.</a:t>
          </a:r>
        </a:p>
      </dsp:txBody>
      <dsp:txXfrm>
        <a:off x="5572800" y="3255669"/>
        <a:ext cx="36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75A1-8178-4D8D-BFAA-93D26DD4B822}">
      <dsp:nvSpPr>
        <dsp:cNvPr id="0" name=""/>
        <dsp:cNvSpPr/>
      </dsp:nvSpPr>
      <dsp:spPr>
        <a:xfrm>
          <a:off x="212335" y="1507711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A70B-4940-49D4-8D1E-C0E315BB0E5A}">
      <dsp:nvSpPr>
        <dsp:cNvPr id="0" name=""/>
        <dsp:cNvSpPr/>
      </dsp:nvSpPr>
      <dsp:spPr>
        <a:xfrm>
          <a:off x="492877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5F42-88C3-460C-9FC7-A06D2B25C412}">
      <dsp:nvSpPr>
        <dsp:cNvPr id="0" name=""/>
        <dsp:cNvSpPr/>
      </dsp:nvSpPr>
      <dsp:spPr>
        <a:xfrm>
          <a:off x="1834517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hlinkClick xmlns:r="http://schemas.openxmlformats.org/officeDocument/2006/relationships" r:id="rId3"/>
            </a:rPr>
            <a:t>Compound Interest Calculator </a:t>
          </a:r>
          <a:r>
            <a:rPr lang="en-US" sz="2400" kern="1200"/>
            <a:t>from Investor.gov</a:t>
          </a:r>
        </a:p>
      </dsp:txBody>
      <dsp:txXfrm>
        <a:off x="1834517" y="1507711"/>
        <a:ext cx="3148942" cy="1335915"/>
      </dsp:txXfrm>
    </dsp:sp>
    <dsp:sp modelId="{CCA79254-50BD-485E-8BE3-1647C8A7C45B}">
      <dsp:nvSpPr>
        <dsp:cNvPr id="0" name=""/>
        <dsp:cNvSpPr/>
      </dsp:nvSpPr>
      <dsp:spPr>
        <a:xfrm>
          <a:off x="5532139" y="1507711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CD5B-418F-4749-9BF5-21DA9492AA77}">
      <dsp:nvSpPr>
        <dsp:cNvPr id="0" name=""/>
        <dsp:cNvSpPr/>
      </dsp:nvSpPr>
      <dsp:spPr>
        <a:xfrm>
          <a:off x="5812681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F5584-4C00-4B11-91A8-F85ACBFF9B07}">
      <dsp:nvSpPr>
        <dsp:cNvPr id="0" name=""/>
        <dsp:cNvSpPr/>
      </dsp:nvSpPr>
      <dsp:spPr>
        <a:xfrm>
          <a:off x="7087816" y="96013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much would you have to invest each month at your present age to become a millionaire at age 65? Assume a 7% interest rate and a zero-interest variance.</a:t>
          </a:r>
        </a:p>
      </dsp:txBody>
      <dsp:txXfrm>
        <a:off x="7087816" y="960133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D63E-8DDF-4062-A20F-B4ED5BDDE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6EF50-ACA5-4A5C-B12A-114765B5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799E9-DE77-4F54-9E23-400D357C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C3AB-9557-419F-A981-31FE8BF6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ECE1A-606D-49EE-B708-55B2BF09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F000-BCDA-48E8-9A2A-515A2180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6F759-4500-4C94-A6A2-250C948E0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879C-EA91-4008-90F2-40F63682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B89B-61F1-4B44-89CC-28F6791E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5349A-92AC-4947-B36B-47AC5D3D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92659-80A5-42CD-8C63-1673C82EE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75CE8-35E2-4CEC-8746-96790A292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78D2-0563-4419-8C88-55B6A3C8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8F3A2-A57D-46B6-8CCF-D1ADA43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02E0-FFCB-4579-B55D-E5B9E3A6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52628-6CBE-43C6-8BF5-4750701C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7571-6DD9-4B1B-9315-B5298D357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EF3AD-305E-48A5-9A4B-FCFEE28A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94DC0-4C4C-404C-AD9C-F659F236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C0FA-D888-4177-BCB4-8020F861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ADB8-2DC8-41DA-901E-C464E8AB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3AF99-89AC-4D2C-B3E4-6F27507C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2350B-B2D1-4EF0-B352-216D0BA0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36DD9-4DDD-4563-823D-8062A502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1F9B6-C63B-4602-9969-55AF3568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ABAD-25A3-4E9E-9228-B711625C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A5DF-8D05-4034-8DE7-4BF0423DE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ED150-A200-48E6-BAC6-F52010BA4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9ADEC-561A-4C4C-A9B5-F0AA709B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A53E-C7D6-4624-8E39-B504C3CE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339B8-CA9B-44BF-BC83-E0695624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183C-E913-49E4-9872-D4452F44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AFD8E-F368-4C55-93C4-88E32B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B7D4-ABC7-4290-A82C-A1173682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025AD-3057-4D63-8F13-1A82A0B75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25D89-5E83-4B34-9B4B-C9009B6F7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4735B-BB37-4231-A7D6-A4D2AEB6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E1928-676B-4CF7-86AC-D91059AB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59B90-7053-413C-A5EB-CD2CF0EB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F610-9288-416A-82AA-60C8439C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43906-21E9-49E6-A496-29FD2D89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890B-5F7E-46EC-A328-DED41B8F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BDCBB-AB93-46B4-A350-5D8BF83F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CCF50-50D5-4D20-8DEF-3C8A1EC2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B40B8-1FA8-423F-9BC2-7E203082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5E4B9-97DE-4681-8F00-E9FD73CE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EC1F-6D96-4A26-944F-19FB60A6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94B4-EBBF-4BA5-BBF1-40BFF9F4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1DB25-2862-4AC5-8F0D-902E3FDF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BEB8B-1FE8-4617-A386-BCF358EC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68605-6FCE-4E21-86A0-D69ECFA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160F9-5A40-467C-84BE-2BE1C951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C947-7303-4CE5-AD3B-24827E24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123B2-6F06-4AC5-8191-694439819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9E37F-B843-4395-95A6-606ECCFB6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8DF21-BC7B-4D99-80FA-F1A2901F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2104-049A-4D86-8FFF-3D52765F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7B72C-BD60-4647-B337-26982998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6C770-27EA-462C-9AC9-B8B88732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88C2B-6E72-434A-83BB-B9016B097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02597-07A9-42A0-A60D-A52C081E5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0063-08C0-47EC-918F-0D83BCD6D0D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8A52-5D66-482E-A194-78BFC5412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B5EA4-16DD-4E26-A964-DDA6AB5AF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E76F-F9A0-4149-9E98-B84632B51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4Adtp04JxI?feature=oemb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E14A3-6777-46B2-A6DA-70546125C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Unit 5: Investing Your Money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B23E7242-2406-4599-9B08-4BBEAA70B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62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gital numbers and graphs">
            <a:extLst>
              <a:ext uri="{FF2B5EF4-FFF2-40B4-BE49-F238E27FC236}">
                <a16:creationId xmlns:a16="http://schemas.microsoft.com/office/drawing/2014/main" id="{10E91126-2C07-790C-0BA2-712506F8B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2" r="18047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EFDB2-32BF-43F5-9E62-0125E760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How to Double Your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48C1-21CC-4310-A4C5-CC5E48CD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asset earning 7% compound interest will double in approximately 10 years. The process of accumulating interest over time is called the time value of money. </a:t>
            </a:r>
          </a:p>
        </p:txBody>
      </p:sp>
    </p:spTree>
    <p:extLst>
      <p:ext uri="{BB962C8B-B14F-4D97-AF65-F5344CB8AC3E}">
        <p14:creationId xmlns:p14="http://schemas.microsoft.com/office/powerpoint/2010/main" val="29466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BB916-18E9-CA8B-2266-1AC0C0AF6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5" r="1199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38993-E169-4D21-81B3-7C60155B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Simple Vs. Compound Interest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CEC7F7-A6B4-92AB-2F7E-9E787E6C7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311013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91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4EAF4-04DB-43AD-971B-689BF449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Start Investing Early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25D2-B76B-4BBA-9DAE-33FA1C8F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invest $200 a month at 7% interest starting at age 22, you will have $104,732 at age 65.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invest $200 a month at 7% interest starting at age 50, you will have only $36,177 at age 65.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2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15342-F052-21A2-CB60-50DC1F9F8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382" r="-1" b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EB46A-C527-CEFB-BB33-58ED49566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r="-1" b="-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E7D6E-BD10-45AF-9106-BD257307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Learn about Investment Options</a:t>
            </a:r>
            <a:b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5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2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A252E-3DE7-4DB3-BB0C-D97E0C6F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Stocks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0AC8-9A18-4D65-894B-A47183DAA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303" y="1352725"/>
            <a:ext cx="5257799" cy="281805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Purchasing stocks is buying a small piece of a company. For example, you can purchase stocks in Apple or Amazon and share in the profits and losses of these companies.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abstract financial digital analysis">
            <a:extLst>
              <a:ext uri="{FF2B5EF4-FFF2-40B4-BE49-F238E27FC236}">
                <a16:creationId xmlns:a16="http://schemas.microsoft.com/office/drawing/2014/main" id="{30E3D03C-4F9F-DBD9-5831-966795AA8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8CCD6-A5DA-474D-803D-71E5BF86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The Stock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D938A-C7A3-430C-A30A-8C2130AE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265037"/>
            <a:ext cx="4224961" cy="3742762"/>
          </a:xfrm>
        </p:spPr>
        <p:txBody>
          <a:bodyPr>
            <a:normAutofit/>
          </a:bodyPr>
          <a:lstStyle/>
          <a:p>
            <a:r>
              <a:rPr lang="en-US" sz="3200" dirty="0"/>
              <a:t>The marketplace for stocks</a:t>
            </a:r>
          </a:p>
          <a:p>
            <a:r>
              <a:rPr lang="en-US" sz="3200" dirty="0"/>
              <a:t>Often influenced by consumer confidence and emotions</a:t>
            </a:r>
          </a:p>
        </p:txBody>
      </p:sp>
    </p:spTree>
    <p:extLst>
      <p:ext uri="{BB962C8B-B14F-4D97-AF65-F5344CB8AC3E}">
        <p14:creationId xmlns:p14="http://schemas.microsoft.com/office/powerpoint/2010/main" val="283845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4FE29-1BBA-47D5-A202-2B41B471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Bonds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57D7-FA99-4B7F-B433-53B7428F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66" y="1781934"/>
            <a:ext cx="5257799" cy="368560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When your purchase bonds, you are loaning the government or company money at a fixed rate over a predictable period of time. Bonds are considered a less risky investment but often have lower returns on your investment.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139E2-E642-456D-BF61-1A28BFEA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Risk Vs. Reward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4EC573-04A9-49F9-1621-8DB38D5A2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0700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16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4019A7-369B-4762-B687-B3580943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Stand up if you agree: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006FAE-0564-64F9-BBA6-3379D49E2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665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36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C4653-6528-413A-8CC0-959633FC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Index or Mutual Funds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797E30-98CA-6F4E-9A60-B26287210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93697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61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E2620-021F-4BF9-B9A6-D8753F97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Preview the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4B62-91E8-4FF4-8BED-8C0BE2E9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8" y="2251873"/>
            <a:ext cx="3681454" cy="23542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know about investing your money?</a:t>
            </a:r>
          </a:p>
        </p:txBody>
      </p:sp>
    </p:spTree>
    <p:extLst>
      <p:ext uri="{BB962C8B-B14F-4D97-AF65-F5344CB8AC3E}">
        <p14:creationId xmlns:p14="http://schemas.microsoft.com/office/powerpoint/2010/main" val="251365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22EE4-2637-499E-8ED8-C9C74E52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The Standard and Poor’s 500 Index Fund</a:t>
            </a:r>
          </a:p>
        </p:txBody>
      </p:sp>
      <p:pic>
        <p:nvPicPr>
          <p:cNvPr id="5" name="Picture 4" descr="Colourful charts and graphs">
            <a:extLst>
              <a:ext uri="{FF2B5EF4-FFF2-40B4-BE49-F238E27FC236}">
                <a16:creationId xmlns:a16="http://schemas.microsoft.com/office/drawing/2014/main" id="{DAF5F36A-4D00-A958-003B-7645DF2B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4" r="14192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63D0-A1FF-422F-AB94-8ED53280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The top 500 companies on the stock exchange. </a:t>
            </a:r>
          </a:p>
        </p:txBody>
      </p:sp>
    </p:spTree>
    <p:extLst>
      <p:ext uri="{BB962C8B-B14F-4D97-AF65-F5344CB8AC3E}">
        <p14:creationId xmlns:p14="http://schemas.microsoft.com/office/powerpoint/2010/main" val="36623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A6292-8110-4613-B825-2CFD2E30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401K Plans</a:t>
            </a:r>
            <a:endParaRPr 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00443D4-99F6-F98D-3673-991111942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7987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08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CAB7F-A345-4B43-A61C-88D51AFC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Roth IRA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26D69-F975-40CA-8A81-338FD597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another common type of retirement investment you can open on your own. Investments grow tax free. </a:t>
            </a:r>
          </a:p>
        </p:txBody>
      </p:sp>
    </p:spTree>
    <p:extLst>
      <p:ext uri="{BB962C8B-B14F-4D97-AF65-F5344CB8AC3E}">
        <p14:creationId xmlns:p14="http://schemas.microsoft.com/office/powerpoint/2010/main" val="3256823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96E78-C0E9-4B2B-8CE5-BEF8BE44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Real Estate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4F3371-B800-356D-C576-B220F0718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0552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35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C809-955A-4B28-8621-56080F20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Investing for Beginners</a:t>
            </a:r>
          </a:p>
        </p:txBody>
      </p:sp>
      <p:pic>
        <p:nvPicPr>
          <p:cNvPr id="3" name="Online Media 2" title="How to Start Investing for Beginners | Tips For Your 20’s">
            <a:hlinkClick r:id="" action="ppaction://media"/>
            <a:extLst>
              <a:ext uri="{FF2B5EF4-FFF2-40B4-BE49-F238E27FC236}">
                <a16:creationId xmlns:a16="http://schemas.microsoft.com/office/drawing/2014/main" id="{F2DCBDB4-7D19-413C-8A81-D02D47EA8B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8687" y="1557327"/>
            <a:ext cx="7380008" cy="41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B8395-3217-4EBE-925D-3ADB4AD8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54" y="935226"/>
            <a:ext cx="5786232" cy="2245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03A56-1018-44A9-AD87-39B0F6BA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523" y="3439894"/>
            <a:ext cx="5338511" cy="105514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 are your recommendations for someone just beginning to think about investing their money?</a:t>
            </a: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58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41B5-58F0-4A64-A24C-9846260A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/>
              <a:t>Guidelines for Investing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36AEDDC-76A1-4AFE-ACBD-9510EA72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/>
              <a:t>Be informed about investment options.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/>
              <a:t>Diversify your investments to minimize risk.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/>
              <a:t>Invest a small amount of money consistently and increase the amount as your income increase.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/>
              <a:t>Begin investing early in life to take advantage of compound interest and the time value of money.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/>
              <a:t>Invest over the long run. Avoid taking money out of your investments. </a:t>
            </a:r>
          </a:p>
        </p:txBody>
      </p:sp>
      <p:sp>
        <p:nvSpPr>
          <p:cNvPr id="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Financial">
            <a:extLst>
              <a:ext uri="{FF2B5EF4-FFF2-40B4-BE49-F238E27FC236}">
                <a16:creationId xmlns:a16="http://schemas.microsoft.com/office/drawing/2014/main" id="{9F23A2A2-7A72-AC4D-9453-22700FDCA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1957050"/>
            <a:ext cx="3945463" cy="39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1D0404-4D06-4D41-8D79-DB0829E2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Challenge: How to Become a Millionaire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EA7ACCF-287A-6629-BD78-EA48FBED0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66556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27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E1B2032D-010A-5CF2-3CBC-BB8C8B07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7011" y="3216629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51D55-34C3-4E4F-9FF3-AD1BFB6D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Intention Statements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6131-4784-40F6-A797-72C8453F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What are your intentions for investing your money in the future? Can you come up with at least 5 ideas in 5 minutes?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 intend to: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After 5 minutes, share one of your best ideas. 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1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0DBEBE8A-36A4-4EC8-8695-238F1F30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541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03184-9B92-4C63-92BE-AC006E29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0D021-6E68-4AEA-88B3-3277C776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are the payoffs for investing your money?</a:t>
            </a:r>
          </a:p>
        </p:txBody>
      </p:sp>
    </p:spTree>
    <p:extLst>
      <p:ext uri="{BB962C8B-B14F-4D97-AF65-F5344CB8AC3E}">
        <p14:creationId xmlns:p14="http://schemas.microsoft.com/office/powerpoint/2010/main" val="62508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6AD7B-DC2D-4A7A-A30D-A2011865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Payoffs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D42F6-7F87-1C82-97D6-4A5214720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1" r="9116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95700-DFA1-4613-8EFE-62A5EC5D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039" y="1967671"/>
            <a:ext cx="4383581" cy="3742762"/>
          </a:xfrm>
        </p:spPr>
        <p:txBody>
          <a:bodyPr>
            <a:normAutofit/>
          </a:bodyPr>
          <a:lstStyle/>
          <a:p>
            <a:r>
              <a:rPr lang="en-US" sz="2400" dirty="0"/>
              <a:t>Taking control of your money</a:t>
            </a:r>
          </a:p>
          <a:p>
            <a:r>
              <a:rPr lang="en-US" sz="2400" dirty="0"/>
              <a:t>Being independent</a:t>
            </a:r>
          </a:p>
          <a:p>
            <a:r>
              <a:rPr lang="en-US" sz="2400" dirty="0"/>
              <a:t>Having financial security</a:t>
            </a:r>
          </a:p>
          <a:p>
            <a:r>
              <a:rPr lang="en-US" sz="2400" dirty="0"/>
              <a:t>Building wealth over a lifetime</a:t>
            </a:r>
          </a:p>
          <a:p>
            <a:r>
              <a:rPr lang="en-US" sz="2400" dirty="0"/>
              <a:t>Having a comfortable retirement</a:t>
            </a:r>
          </a:p>
        </p:txBody>
      </p:sp>
    </p:spTree>
    <p:extLst>
      <p:ext uri="{BB962C8B-B14F-4D97-AF65-F5344CB8AC3E}">
        <p14:creationId xmlns:p14="http://schemas.microsoft.com/office/powerpoint/2010/main" val="401516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62B9F-C078-4477-A10D-4BDEBD65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While in school: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3003EC-8552-7549-CC83-06B0222FE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60035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83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43264-A6A4-4B2C-88ED-4B66A943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337" y="151734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Understanding Interest</a:t>
            </a:r>
            <a:endParaRPr lang="en-US" sz="4000" dirty="0"/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2A998D6B-9E83-CE90-A2C1-D8731687F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86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EE7D-B53E-4CF6-AFFB-5E5BDD53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880" y="2203380"/>
            <a:ext cx="4383582" cy="410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Interest</a:t>
            </a:r>
          </a:p>
          <a:p>
            <a:pPr marL="457200" lvl="1" indent="0">
              <a:buNone/>
            </a:pPr>
            <a:r>
              <a:rPr lang="en-US" sz="1600" dirty="0"/>
              <a:t>The amount of money you pay to borrow money, or the money paid to you from a savings account or investment.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Simple Interest</a:t>
            </a:r>
          </a:p>
          <a:p>
            <a:pPr marL="457200" lvl="1" indent="0">
              <a:buNone/>
            </a:pPr>
            <a:r>
              <a:rPr lang="en-US" sz="1600" dirty="0"/>
              <a:t>Calculated on the principal only. The principal is the amount of money loaned or invested.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Example: If you deposit $100 in a savings account at 2% interest yearly, you will have $102 at the end of the year.</a:t>
            </a:r>
          </a:p>
          <a:p>
            <a:pPr marL="457200" lvl="1" indent="0">
              <a:buNone/>
            </a:pPr>
            <a:r>
              <a:rPr lang="en-US" sz="1600" dirty="0"/>
              <a:t>($100 X .02 X 1 = $102)</a:t>
            </a:r>
          </a:p>
        </p:txBody>
      </p:sp>
    </p:spTree>
    <p:extLst>
      <p:ext uri="{BB962C8B-B14F-4D97-AF65-F5344CB8AC3E}">
        <p14:creationId xmlns:p14="http://schemas.microsoft.com/office/powerpoint/2010/main" val="247897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402B7-D52F-CA17-0FF6-DE79CFF07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360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D44F4933-D41A-4F61-A1FA-D1A4A20D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75250"/>
            <a:ext cx="5452533" cy="4307498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444F0-3480-4C81-A115-623C430D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Compound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8EAF6-ACC6-49AA-A096-CE002848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3800209"/>
            <a:ext cx="5130798" cy="2307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Calculated on the principal amount plus the accumulated interest. It is “interest on interest.”</a:t>
            </a:r>
          </a:p>
        </p:txBody>
      </p:sp>
    </p:spTree>
    <p:extLst>
      <p:ext uri="{BB962C8B-B14F-4D97-AF65-F5344CB8AC3E}">
        <p14:creationId xmlns:p14="http://schemas.microsoft.com/office/powerpoint/2010/main" val="188748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DF38-47E2-457F-9EC7-8DE421DB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/>
              <a:t>Compound Interest Example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78D5-59B0-4EB6-92DA-C0B232B9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2051990"/>
            <a:ext cx="3603171" cy="36396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If you invest $100 at 7% compound interest, here is how your money grows over time: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5032DC-E023-4EBC-BF0F-0601D0CDF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81351"/>
              </p:ext>
            </p:extLst>
          </p:nvPr>
        </p:nvGraphicFramePr>
        <p:xfrm>
          <a:off x="6199910" y="2173287"/>
          <a:ext cx="5137068" cy="4003680"/>
        </p:xfrm>
        <a:graphic>
          <a:graphicData uri="http://schemas.openxmlformats.org/drawingml/2006/table">
            <a:tbl>
              <a:tblPr/>
              <a:tblGrid>
                <a:gridCol w="1150419">
                  <a:extLst>
                    <a:ext uri="{9D8B030D-6E8A-4147-A177-3AD203B41FA5}">
                      <a16:colId xmlns:a16="http://schemas.microsoft.com/office/drawing/2014/main" val="4138837315"/>
                    </a:ext>
                  </a:extLst>
                </a:gridCol>
                <a:gridCol w="2285880">
                  <a:extLst>
                    <a:ext uri="{9D8B030D-6E8A-4147-A177-3AD203B41FA5}">
                      <a16:colId xmlns:a16="http://schemas.microsoft.com/office/drawing/2014/main" val="3330825076"/>
                    </a:ext>
                  </a:extLst>
                </a:gridCol>
                <a:gridCol w="1700769">
                  <a:extLst>
                    <a:ext uri="{9D8B030D-6E8A-4147-A177-3AD203B41FA5}">
                      <a16:colId xmlns:a16="http://schemas.microsoft.com/office/drawing/2014/main" val="3591882859"/>
                    </a:ext>
                  </a:extLst>
                </a:gridCol>
              </a:tblGrid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1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$100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$107.00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747852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2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$107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$114.49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920606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3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$114.49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$122.50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629978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4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$122.50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$131.08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642044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5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$131.08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$140.25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55806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6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$140.25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$150.06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9351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7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$150.06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$160.57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954720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8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$160.57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$171.81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58674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9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$171.81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$183.80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924298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Year 10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$183.84 X .07 =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$196.67</a:t>
                      </a:r>
                    </a:p>
                  </a:txBody>
                  <a:tcPr marL="90993" marR="90993" marT="45496" marB="454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0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6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935</Words>
  <Application>Microsoft Office PowerPoint</Application>
  <PresentationFormat>Widescreen</PresentationFormat>
  <Paragraphs>116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Rockwell</vt:lpstr>
      <vt:lpstr>Office Theme</vt:lpstr>
      <vt:lpstr>Unit 5: Investing Your Money</vt:lpstr>
      <vt:lpstr>Preview the Topic</vt:lpstr>
      <vt:lpstr>Think, Pair, Share</vt:lpstr>
      <vt:lpstr>Payoffs</vt:lpstr>
      <vt:lpstr>While in school:</vt:lpstr>
      <vt:lpstr>Understanding Interest</vt:lpstr>
      <vt:lpstr>PowerPoint Presentation</vt:lpstr>
      <vt:lpstr>Compound Interest</vt:lpstr>
      <vt:lpstr>Compound Interest Example</vt:lpstr>
      <vt:lpstr>How to Double Your Money</vt:lpstr>
      <vt:lpstr>Simple Vs. Compound Interest</vt:lpstr>
      <vt:lpstr>Start Investing Early</vt:lpstr>
      <vt:lpstr>Learn about Investment Options </vt:lpstr>
      <vt:lpstr>Stocks</vt:lpstr>
      <vt:lpstr>The Stock Market</vt:lpstr>
      <vt:lpstr>Bonds</vt:lpstr>
      <vt:lpstr>Risk Vs. Reward</vt:lpstr>
      <vt:lpstr>Stand up if you agree:</vt:lpstr>
      <vt:lpstr>Index or Mutual Funds</vt:lpstr>
      <vt:lpstr>The Standard and Poor’s 500 Index Fund</vt:lpstr>
      <vt:lpstr>401K Plans</vt:lpstr>
      <vt:lpstr>Roth IRA</vt:lpstr>
      <vt:lpstr>Real Estate</vt:lpstr>
      <vt:lpstr>How to Start Investing for Beginners</vt:lpstr>
      <vt:lpstr>Group Discussion</vt:lpstr>
      <vt:lpstr>Guidelines for Investing</vt:lpstr>
      <vt:lpstr>Challenge: How to Become a Millionaire</vt:lpstr>
      <vt:lpstr>Intention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Investing Your Money</dc:title>
  <dc:creator>Marsha Fralick</dc:creator>
  <cp:lastModifiedBy>Marsha Fralick</cp:lastModifiedBy>
  <cp:revision>2</cp:revision>
  <dcterms:created xsi:type="dcterms:W3CDTF">2022-03-25T18:55:22Z</dcterms:created>
  <dcterms:modified xsi:type="dcterms:W3CDTF">2023-05-25T22:59:35Z</dcterms:modified>
</cp:coreProperties>
</file>